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85" r:id="rId2"/>
    <p:sldId id="465" r:id="rId3"/>
    <p:sldId id="466" r:id="rId4"/>
    <p:sldId id="475" r:id="rId5"/>
    <p:sldId id="467" r:id="rId6"/>
    <p:sldId id="478" r:id="rId7"/>
    <p:sldId id="479" r:id="rId8"/>
    <p:sldId id="496" r:id="rId9"/>
    <p:sldId id="481" r:id="rId10"/>
    <p:sldId id="480" r:id="rId11"/>
    <p:sldId id="468" r:id="rId12"/>
    <p:sldId id="499" r:id="rId13"/>
    <p:sldId id="482" r:id="rId14"/>
    <p:sldId id="483" r:id="rId15"/>
    <p:sldId id="497" r:id="rId16"/>
    <p:sldId id="498" r:id="rId17"/>
    <p:sldId id="484" r:id="rId18"/>
    <p:sldId id="493" r:id="rId19"/>
    <p:sldId id="494" r:id="rId20"/>
    <p:sldId id="495" r:id="rId21"/>
    <p:sldId id="471" r:id="rId22"/>
    <p:sldId id="472" r:id="rId23"/>
    <p:sldId id="485" r:id="rId24"/>
    <p:sldId id="486" r:id="rId25"/>
    <p:sldId id="4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CFA2-722A-40CF-92FA-21213639DE8D}" type="datetimeFigureOut">
              <a:rPr lang="zh-TW" altLang="en-US" smtClean="0"/>
              <a:t>2026/1/28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A24D-E0EF-4331-B0D2-23D17B6F1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5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487FC-04C0-2E1A-7CBD-EB98CA93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7EAEF0DE-ED7D-B177-316A-42FA7B9DD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51C805C9-5A89-A8E4-D4F9-CF7729AD36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C210139B-9A24-FE93-B9B4-14116C33B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37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215FF-E21A-9E1D-EB43-C8577333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A8EA4234-41FE-871B-CC3C-89CBD6C6D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3C825B44-843C-0115-B104-A93C68779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A8A0FDB0-9560-757B-3F90-AA8A918EB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8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49D8B-2282-B439-3EF8-4F6F2A581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848D39BD-E11A-5AA9-9143-1ABABF1EB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D48FBE77-093E-AEF9-61BB-FC32375DF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D3393692-C994-E117-F34C-D166BC4AD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2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F559E-A6A6-E1FA-9980-88D7DCB0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608D7F24-75DA-37DD-C662-85386190CC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B601954-A8BE-F33B-FFA6-CE2652BEE8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1022F304-AE7E-5998-EF31-C89F1BE5A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72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52599-F063-AF18-7BE0-DF4A6B99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A5AF326-CE4F-C7CE-1425-F6EAE34511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52E2429E-D247-EDFE-7CAA-0083AD939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9580D3F8-5ED0-A12A-7DBE-4339CCE9B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5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9D55-4D29-3E98-F503-AE4216EC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F2149D58-1086-9046-A8E4-8527C78F32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74F6C55-7792-AA8A-0637-57ECEBC122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4B65A8DA-6181-2968-B304-ADA657272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3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81D67-ED76-DF40-A031-2571EA055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1B3A606E-E3A2-9E74-71FE-F7BBDA0163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E577EEC-069D-65E1-237D-0A6B29F98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B73CBDE4-998F-5365-E6B3-88061381C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72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30113-AF35-9F5F-8B1B-1EC20183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38EB3D08-7597-76BA-56E0-C41E9AFB96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8507EEC9-94D6-BE65-89A9-219DF89F4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DE96016F-E8B8-1CEB-8608-A5080AE43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5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1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67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9799-E801-DC39-912C-C5A04C1A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8A0681C-8E3F-1382-E533-0632879E5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45B5E937-DEF7-015F-13F2-679451815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96A017F-CE15-B677-7834-31B670621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64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81D78-A741-4784-94B7-0A814D88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470AB948-AE92-ECAA-C400-E927A6578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B590FD30-E8E5-3EBC-01E4-65BF09BD7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ED6208AF-DF8C-E1F2-EA0D-19962B68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7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C7D3-4945-D6B2-B6D6-74E50AECA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122D3E6-B121-EA07-0E4E-44EEAF1DE4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0A2693F9-2E83-D751-0ADC-16B5F10E16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77ABAAC7-AC1F-44AA-BCD1-F9A612DB5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2C110-6BEF-97BA-E0DA-942B1BBC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CDC9F718-EE65-A6E8-8B59-38D1E6153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C64DE037-117A-B20E-00D1-8134C10677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BBAA8C9C-0048-AD72-80DD-6F3990D9A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FA274-6FE5-029E-3C3C-74FB7171E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6ED8A868-A726-C8F9-6700-2C5907F1B6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F082D424-30A2-1185-3D5F-811E97538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9A7AB179-A544-DBB8-3510-43D3D0283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8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861D0-B402-2763-6194-1A6696CC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447AE05A-3AE1-E226-1D81-247CEA836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0E39EF43-9EBB-BA1C-F526-4576F3FA97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426C5411-8E86-AD1C-516D-706BC3827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9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037A-DFAF-99A1-9137-412AFC5C5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9A8CBBA6-69CA-400C-777C-008393FE9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D8ED1660-9D08-8D3E-ADB0-CD1D308C2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54C94154-D1FB-5A4D-055F-1411AEF73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4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4AC7D-87AA-B762-7B43-2DCC059C8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902A2354-2C4B-6DDE-0F11-21775B734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1D312BE0-4C1C-631C-4003-AA3C9302F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DC40DAF7-923B-8179-1FC7-D1ACD486E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8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351" y="551884"/>
            <a:ext cx="10404651" cy="576000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7350" y="1268760"/>
            <a:ext cx="10404652" cy="4752528"/>
          </a:xfrm>
          <a:prstGeom prst="rect">
            <a:avLst/>
          </a:prstGeom>
        </p:spPr>
        <p:txBody>
          <a:bodyPr/>
          <a:lstStyle>
            <a:lvl1pPr marL="1714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eriod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arenR"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001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4pPr>
            <a:lvl5pPr marL="15430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3565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87353" y="551884"/>
            <a:ext cx="10404649" cy="576000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887349" y="1268760"/>
            <a:ext cx="10404651" cy="4752528"/>
          </a:xfrm>
          <a:prstGeom prst="rect">
            <a:avLst/>
          </a:prstGeom>
        </p:spPr>
        <p:txBody>
          <a:bodyPr/>
          <a:lstStyle>
            <a:lvl1pPr marL="1714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eriod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arenR"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001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4pPr>
            <a:lvl5pPr marL="15430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43469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207568" y="3208463"/>
            <a:ext cx="7776864" cy="1444675"/>
          </a:xfrm>
          <a:prstGeom prst="rect">
            <a:avLst/>
          </a:prstGeom>
        </p:spPr>
        <p:txBody>
          <a:bodyPr/>
          <a:lstStyle>
            <a:lvl1pPr algn="ctr">
              <a:defRPr kumimoji="0" lang="zh-TW" altLang="en-US" sz="3300" b="1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1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3094486" y="2348880"/>
            <a:ext cx="6003031" cy="7204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baseline="0">
                <a:solidFill>
                  <a:srgbClr val="78D08A"/>
                </a:solidFill>
                <a:latin typeface="Arial Black" panose="020B0A040201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701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094800" y="1340768"/>
            <a:ext cx="5473808" cy="936104"/>
          </a:xfrm>
          <a:prstGeom prst="rect">
            <a:avLst/>
          </a:prstGeom>
        </p:spPr>
        <p:txBody>
          <a:bodyPr/>
          <a:lstStyle>
            <a:lvl1pPr algn="l">
              <a:defRPr kumimoji="0" lang="zh-TW" altLang="en-US" sz="3000" b="1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4800" y="2276872"/>
            <a:ext cx="5473808" cy="3888432"/>
          </a:xfrm>
          <a:prstGeom prst="rect">
            <a:avLst/>
          </a:prstGeom>
        </p:spPr>
        <p:txBody>
          <a:bodyPr/>
          <a:lstStyle>
            <a:lvl1pPr marL="385763" indent="-385763" eaLnBrk="1" hangingPunct="0">
              <a:buClr>
                <a:srgbClr val="009944"/>
              </a:buClr>
              <a:buFont typeface="+mj-lt"/>
              <a:buAutoNum type="arabicPeriod"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buClr>
                <a:srgbClr val="009944"/>
              </a:buClr>
              <a:buFont typeface="+mj-lt"/>
              <a:buAutoNum type="arabicPeriod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buClr>
                <a:srgbClr val="009944"/>
              </a:buClr>
              <a:buFont typeface="+mj-lt"/>
              <a:buAutoNum type="arabicPeriod"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85875" indent="-257175" eaLnBrk="1" hangingPunct="0">
              <a:buClr>
                <a:srgbClr val="F2C400"/>
              </a:buClr>
              <a:buFont typeface="Wingdings" panose="05000000000000000000" pitchFamily="2" charset="2"/>
              <a:buChar char="l"/>
              <a:defRPr sz="1350">
                <a:latin typeface="+mj-ea"/>
                <a:ea typeface="+mj-ea"/>
              </a:defRPr>
            </a:lvl4pPr>
            <a:lvl5pPr marL="1628775" indent="-257175" eaLnBrk="1" hangingPunct="0">
              <a:buClr>
                <a:srgbClr val="F2C400"/>
              </a:buClr>
              <a:buFont typeface="Wingdings" panose="05000000000000000000" pitchFamily="2" charset="2"/>
              <a:buChar char="l"/>
              <a:defRPr sz="1350"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19830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49871DA4-F799-9373-BEF3-AE01A9B87AD6}"/>
              </a:ext>
            </a:extLst>
          </p:cNvPr>
          <p:cNvSpPr txBox="1">
            <a:spLocks/>
          </p:cNvSpPr>
          <p:nvPr/>
        </p:nvSpPr>
        <p:spPr>
          <a:xfrm>
            <a:off x="10991851" y="6264277"/>
            <a:ext cx="647700" cy="282575"/>
          </a:xfrm>
          <a:prstGeom prst="rect">
            <a:avLst/>
          </a:prstGeom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61FF3C8B-FE8A-4DA7-87B8-69D0D9D20146}" type="slidenum">
              <a:rPr lang="zh-TW" altLang="en-US" sz="900">
                <a:solidFill>
                  <a:srgbClr val="595959"/>
                </a:solidFill>
                <a:ea typeface="微軟正黑體" panose="020B0604030504040204" pitchFamily="34" charset="-120"/>
              </a:rPr>
              <a:pPr algn="r" eaLnBrk="1" hangingPunct="1">
                <a:defRPr/>
              </a:pPr>
              <a:t>‹#›</a:t>
            </a:fld>
            <a:endParaRPr lang="zh-TW" altLang="en-US" sz="900" dirty="0">
              <a:solidFill>
                <a:srgbClr val="595959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36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72540AFF-CD08-7DA6-A38B-9E0802B6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11" y="3889806"/>
            <a:ext cx="5387163" cy="2193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TW" sz="2400" b="1" dirty="0">
                <a:solidFill>
                  <a:srgbClr val="000000"/>
                </a:solidFill>
              </a:rPr>
              <a:t>XX</a:t>
            </a:r>
            <a:r>
              <a:rPr lang="zh-TW" altLang="en-US" sz="2400" b="1" dirty="0">
                <a:solidFill>
                  <a:srgbClr val="000000"/>
                </a:solidFill>
              </a:rPr>
              <a:t>科技股份有限公司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zh-TW" altLang="en-US" sz="2400" b="1" dirty="0">
                <a:solidFill>
                  <a:srgbClr val="000000"/>
                </a:solidFill>
              </a:rPr>
              <a:t>簡報人：王啟岳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zh-TW" altLang="en-US" sz="2400" b="1" dirty="0">
                <a:solidFill>
                  <a:srgbClr val="000000"/>
                </a:solidFill>
              </a:rPr>
              <a:t>日　期：</a:t>
            </a:r>
            <a:r>
              <a:rPr lang="en-US" altLang="zh-TW" sz="2400" b="1" dirty="0">
                <a:solidFill>
                  <a:srgbClr val="000000"/>
                </a:solidFill>
              </a:rPr>
              <a:t>2026.10.23</a:t>
            </a:r>
          </a:p>
          <a:p>
            <a:pPr defTabSz="914400">
              <a:defRPr/>
            </a:pPr>
            <a:endParaRPr lang="zh-TW" altLang="en-US" sz="2400" b="1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DE7B61F-4819-245D-B9D8-29535770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0111" y="580599"/>
            <a:ext cx="9144000" cy="2387596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TW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202X TPS</a:t>
            </a:r>
            <a:r>
              <a:rPr lang="zh-TW" altLang="en-US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生產改善活動報告</a:t>
            </a:r>
            <a:br>
              <a:rPr lang="en-US" altLang="zh-TW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3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主題：</a:t>
            </a:r>
            <a:endParaRPr sz="4300" spc="375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C044-F2A2-429E-8A80-BD71A338D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4129518-7E27-A95E-CD1F-5C4B5402F81E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DD016441-5749-B826-36F1-24931976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769EF6F-9155-6991-4CF2-87E9FC7E9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99489"/>
              </p:ext>
            </p:extLst>
          </p:nvPr>
        </p:nvGraphicFramePr>
        <p:xfrm>
          <a:off x="1347362" y="2196170"/>
          <a:ext cx="9497275" cy="300334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75030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3047464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5574781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</a:tblGrid>
              <a:tr h="6279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效益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1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交期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LT 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縮短 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% (10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天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批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8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天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批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2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在製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WIP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降低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%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(5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天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4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天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3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生產力提升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%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每人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組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工時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1.2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組</a:t>
                      </a:r>
                      <a:r>
                        <a:rPr lang="en-US" altLang="zh-TW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0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工時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1E29D9A7-1905-D9B2-BAC9-13FCB48AE653}"/>
              </a:ext>
            </a:extLst>
          </p:cNvPr>
          <p:cNvSpPr txBox="1"/>
          <p:nvPr/>
        </p:nvSpPr>
        <p:spPr>
          <a:xfrm>
            <a:off x="1347362" y="1489829"/>
            <a:ext cx="9497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spc="600" dirty="0">
                <a:latin typeface="+mj-ea"/>
                <a:ea typeface="+mj-ea"/>
              </a:rPr>
              <a:t>目標設定</a:t>
            </a:r>
            <a:endParaRPr lang="en-US" altLang="zh-TW" sz="3200" b="1" spc="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49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03119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D3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實施計畫與暫時措施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87F132B-2409-8B25-3890-AE7755C37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94546"/>
              </p:ext>
            </p:extLst>
          </p:nvPr>
        </p:nvGraphicFramePr>
        <p:xfrm>
          <a:off x="429721" y="1366683"/>
          <a:ext cx="11525167" cy="4947657"/>
        </p:xfrm>
        <a:graphic>
          <a:graphicData uri="http://schemas.openxmlformats.org/drawingml/2006/table">
            <a:tbl>
              <a:tblPr firstRow="1" firstCol="1" bandRow="1"/>
              <a:tblGrid>
                <a:gridCol w="406910">
                  <a:extLst>
                    <a:ext uri="{9D8B030D-6E8A-4147-A177-3AD203B41FA5}">
                      <a16:colId xmlns:a16="http://schemas.microsoft.com/office/drawing/2014/main" val="3992874615"/>
                    </a:ext>
                  </a:extLst>
                </a:gridCol>
                <a:gridCol w="2170748">
                  <a:extLst>
                    <a:ext uri="{9D8B030D-6E8A-4147-A177-3AD203B41FA5}">
                      <a16:colId xmlns:a16="http://schemas.microsoft.com/office/drawing/2014/main" val="1356389824"/>
                    </a:ext>
                  </a:extLst>
                </a:gridCol>
                <a:gridCol w="1816752">
                  <a:extLst>
                    <a:ext uri="{9D8B030D-6E8A-4147-A177-3AD203B41FA5}">
                      <a16:colId xmlns:a16="http://schemas.microsoft.com/office/drawing/2014/main" val="2016887044"/>
                    </a:ext>
                  </a:extLst>
                </a:gridCol>
                <a:gridCol w="1816752">
                  <a:extLst>
                    <a:ext uri="{9D8B030D-6E8A-4147-A177-3AD203B41FA5}">
                      <a16:colId xmlns:a16="http://schemas.microsoft.com/office/drawing/2014/main" val="1280171808"/>
                    </a:ext>
                  </a:extLst>
                </a:gridCol>
                <a:gridCol w="871823">
                  <a:extLst>
                    <a:ext uri="{9D8B030D-6E8A-4147-A177-3AD203B41FA5}">
                      <a16:colId xmlns:a16="http://schemas.microsoft.com/office/drawing/2014/main" val="3682348193"/>
                    </a:ext>
                  </a:extLst>
                </a:gridCol>
                <a:gridCol w="1057157">
                  <a:extLst>
                    <a:ext uri="{9D8B030D-6E8A-4147-A177-3AD203B41FA5}">
                      <a16:colId xmlns:a16="http://schemas.microsoft.com/office/drawing/2014/main" val="1498903490"/>
                    </a:ext>
                  </a:extLst>
                </a:gridCol>
                <a:gridCol w="1057157">
                  <a:extLst>
                    <a:ext uri="{9D8B030D-6E8A-4147-A177-3AD203B41FA5}">
                      <a16:colId xmlns:a16="http://schemas.microsoft.com/office/drawing/2014/main" val="3712234158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2988954684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3139297320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389257213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289321313"/>
                    </a:ext>
                  </a:extLst>
                </a:gridCol>
              </a:tblGrid>
              <a:tr h="4001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#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任務名稱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開始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完成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期間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2025</a:t>
                      </a: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84670"/>
                  </a:ext>
                </a:extLst>
              </a:tr>
              <a:tr h="303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04/20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04/22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1571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主題選定與理由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2025/04/20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2025/04/22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2d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83482"/>
                  </a:ext>
                </a:extLst>
              </a:tr>
              <a:tr h="531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現況掌握與目標設定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3727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實施計畫與暫時措施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2030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要因分析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58619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對策實施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84327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效果確認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47412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實施管制與標準化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78410"/>
                  </a:ext>
                </a:extLst>
              </a:tr>
              <a:tr h="4902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持續改善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7110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B2776F78-10EE-22F1-8532-B8C870ADCB54}"/>
              </a:ext>
            </a:extLst>
          </p:cNvPr>
          <p:cNvSpPr/>
          <p:nvPr/>
        </p:nvSpPr>
        <p:spPr>
          <a:xfrm>
            <a:off x="7494384" y="2222746"/>
            <a:ext cx="2151063" cy="30414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94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2529A-3B43-09CA-6E8B-A4938F99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0FF4228-E51B-781E-5AE1-C7B640862572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F63C4860-B936-C498-C112-5228B7FFA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D4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要因分析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702FE3A-5457-07BB-82B9-DA504896F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98038"/>
              </p:ext>
            </p:extLst>
          </p:nvPr>
        </p:nvGraphicFramePr>
        <p:xfrm>
          <a:off x="639097" y="1440621"/>
          <a:ext cx="11080953" cy="509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038">
                  <a:extLst>
                    <a:ext uri="{9D8B030D-6E8A-4147-A177-3AD203B41FA5}">
                      <a16:colId xmlns:a16="http://schemas.microsoft.com/office/drawing/2014/main" val="2855447203"/>
                    </a:ext>
                  </a:extLst>
                </a:gridCol>
                <a:gridCol w="1292396">
                  <a:extLst>
                    <a:ext uri="{9D8B030D-6E8A-4147-A177-3AD203B41FA5}">
                      <a16:colId xmlns:a16="http://schemas.microsoft.com/office/drawing/2014/main" val="2786894185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1343635583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1583228206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474365100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443099298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2368267538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1953350397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3282827861"/>
                    </a:ext>
                  </a:extLst>
                </a:gridCol>
              </a:tblGrid>
              <a:tr h="7071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分析手法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標準作業</a:t>
                      </a:r>
                      <a:b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配置圖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流程</a:t>
                      </a:r>
                      <a:b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程序圖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人機</a:t>
                      </a:r>
                      <a:b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組合圖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現場</a:t>
                      </a:r>
                      <a:b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觀察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</a:rPr>
                        <a:t>價值分析</a:t>
                      </a:r>
                      <a:endParaRPr lang="zh-TW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j-ea"/>
                          <a:ea typeface="+mj-ea"/>
                        </a:rPr>
                        <a:t>5W1H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</a:rPr>
                        <a:t>人工智能</a:t>
                      </a:r>
                      <a:endParaRPr lang="zh-TW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其他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5991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問題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砂輪加工慢</a:t>
                      </a:r>
                      <a:endParaRPr lang="zh-TW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5345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75440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600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68770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65711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要因分析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33978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00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08778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6542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96298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89331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3036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0544084-0268-0912-2F1E-614E253389EE}"/>
              </a:ext>
            </a:extLst>
          </p:cNvPr>
          <p:cNvSpPr txBox="1"/>
          <p:nvPr/>
        </p:nvSpPr>
        <p:spPr>
          <a:xfrm>
            <a:off x="200417" y="707923"/>
            <a:ext cx="49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4.1 </a:t>
            </a:r>
            <a:r>
              <a:rPr lang="zh-TW" altLang="en-US" sz="2000" b="1" dirty="0">
                <a:latin typeface="+mj-ea"/>
                <a:ea typeface="+mj-ea"/>
              </a:rPr>
              <a:t>可能要因</a:t>
            </a:r>
            <a:r>
              <a:rPr lang="en-US" altLang="zh-TW" sz="2000" b="1" dirty="0">
                <a:latin typeface="+mj-ea"/>
                <a:ea typeface="+mj-ea"/>
              </a:rPr>
              <a:t>:</a:t>
            </a:r>
            <a:r>
              <a:rPr lang="zh-TW" altLang="en-US" sz="2000" b="1" dirty="0">
                <a:latin typeface="+mj-ea"/>
                <a:ea typeface="+mj-ea"/>
              </a:rPr>
              <a:t> 砂輪加工慢 </a:t>
            </a:r>
            <a:r>
              <a:rPr lang="en-US" altLang="zh-TW" sz="2000" b="1" dirty="0">
                <a:latin typeface="+mj-ea"/>
                <a:ea typeface="+mj-ea"/>
              </a:rPr>
              <a:t>(</a:t>
            </a:r>
            <a:r>
              <a:rPr lang="zh-TW" altLang="en-US" sz="2000" b="1" dirty="0">
                <a:latin typeface="+mj-ea"/>
                <a:ea typeface="+mj-ea"/>
              </a:rPr>
              <a:t>現場觀察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CC20E67-5980-7BBF-8CC3-07066955A0F9}"/>
              </a:ext>
            </a:extLst>
          </p:cNvPr>
          <p:cNvSpPr/>
          <p:nvPr/>
        </p:nvSpPr>
        <p:spPr>
          <a:xfrm>
            <a:off x="3232676" y="2778807"/>
            <a:ext cx="401444" cy="22346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E3D7EC-5D9A-80D4-20E1-4EEE8ACC1B0E}"/>
              </a:ext>
            </a:extLst>
          </p:cNvPr>
          <p:cNvSpPr txBox="1"/>
          <p:nvPr/>
        </p:nvSpPr>
        <p:spPr>
          <a:xfrm>
            <a:off x="2380714" y="5232712"/>
            <a:ext cx="259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尺寸</a:t>
            </a:r>
            <a:r>
              <a:rPr lang="en-US" altLang="zh-TW" sz="1800" b="1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100 mm 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+mj-ea"/>
                <a:ea typeface="+mj-ea"/>
              </a:rPr>
              <a:t>效率低</a:t>
            </a:r>
          </a:p>
        </p:txBody>
      </p:sp>
    </p:spTree>
    <p:extLst>
      <p:ext uri="{BB962C8B-B14F-4D97-AF65-F5344CB8AC3E}">
        <p14:creationId xmlns:p14="http://schemas.microsoft.com/office/powerpoint/2010/main" val="127847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D656-4C62-DE58-7A4E-C5314EC5E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00791FD-844D-D0AD-6B3F-CE521505DEDE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790AA5BF-4F6E-A0E8-A919-43B31689C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D4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要因分析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D207F35-4B6D-F835-8D8A-8A46F0306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40909"/>
              </p:ext>
            </p:extLst>
          </p:nvPr>
        </p:nvGraphicFramePr>
        <p:xfrm>
          <a:off x="639097" y="1440621"/>
          <a:ext cx="11080953" cy="4950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038">
                  <a:extLst>
                    <a:ext uri="{9D8B030D-6E8A-4147-A177-3AD203B41FA5}">
                      <a16:colId xmlns:a16="http://schemas.microsoft.com/office/drawing/2014/main" val="2855447203"/>
                    </a:ext>
                  </a:extLst>
                </a:gridCol>
                <a:gridCol w="1292396">
                  <a:extLst>
                    <a:ext uri="{9D8B030D-6E8A-4147-A177-3AD203B41FA5}">
                      <a16:colId xmlns:a16="http://schemas.microsoft.com/office/drawing/2014/main" val="2786894185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1343635583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1583228206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474365100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443099298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2368267538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1953350397"/>
                    </a:ext>
                  </a:extLst>
                </a:gridCol>
                <a:gridCol w="1231217">
                  <a:extLst>
                    <a:ext uri="{9D8B030D-6E8A-4147-A177-3AD203B41FA5}">
                      <a16:colId xmlns:a16="http://schemas.microsoft.com/office/drawing/2014/main" val="3282827861"/>
                    </a:ext>
                  </a:extLst>
                </a:gridCol>
              </a:tblGrid>
              <a:tr h="7071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分析手法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標準作業</a:t>
                      </a:r>
                      <a:b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配置圖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流程</a:t>
                      </a:r>
                      <a:b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程序圖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人機</a:t>
                      </a:r>
                      <a:b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組合圖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現場</a:t>
                      </a:r>
                      <a:b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觀察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</a:rPr>
                        <a:t>價值分析</a:t>
                      </a:r>
                      <a:endParaRPr lang="zh-TW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j-ea"/>
                          <a:ea typeface="+mj-ea"/>
                        </a:rPr>
                        <a:t>5W1H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</a:rPr>
                        <a:t>人工智能</a:t>
                      </a:r>
                      <a:endParaRPr lang="zh-TW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其他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5991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問題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加工流程過長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5345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75440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600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68770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65711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要因分析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33978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00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08778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65422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96298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89331"/>
                  </a:ext>
                </a:extLst>
              </a:tr>
              <a:tr h="35359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30366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FF99142-78D4-A0B4-50E4-DE4768DDA759}"/>
              </a:ext>
            </a:extLst>
          </p:cNvPr>
          <p:cNvSpPr txBox="1"/>
          <p:nvPr/>
        </p:nvSpPr>
        <p:spPr>
          <a:xfrm>
            <a:off x="200416" y="707923"/>
            <a:ext cx="58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4.2 </a:t>
            </a:r>
            <a:r>
              <a:rPr lang="zh-TW" altLang="en-US" sz="2000" b="1" dirty="0">
                <a:latin typeface="+mj-ea"/>
                <a:ea typeface="+mj-ea"/>
              </a:rPr>
              <a:t>可能要因</a:t>
            </a:r>
            <a:r>
              <a:rPr lang="en-US" altLang="zh-TW" sz="2000" b="1" dirty="0">
                <a:latin typeface="+mj-ea"/>
                <a:ea typeface="+mj-ea"/>
              </a:rPr>
              <a:t>:</a:t>
            </a:r>
            <a:r>
              <a:rPr lang="zh-TW" altLang="en-US" sz="2000" b="1" dirty="0">
                <a:latin typeface="+mj-ea"/>
                <a:ea typeface="+mj-ea"/>
              </a:rPr>
              <a:t> 加工流程浪費多 </a:t>
            </a:r>
            <a:r>
              <a:rPr lang="en-US" altLang="zh-TW" sz="2000" b="1" dirty="0">
                <a:latin typeface="+mj-ea"/>
                <a:ea typeface="+mj-ea"/>
              </a:rPr>
              <a:t>(</a:t>
            </a:r>
            <a:r>
              <a:rPr lang="zh-TW" altLang="en-US" sz="2000" b="1" dirty="0">
                <a:latin typeface="+mj-ea"/>
                <a:ea typeface="+mj-ea"/>
              </a:rPr>
              <a:t>價值分析與 </a:t>
            </a:r>
            <a:r>
              <a:rPr lang="en-US" altLang="zh-TW" sz="2000" b="1" dirty="0">
                <a:latin typeface="+mj-ea"/>
                <a:ea typeface="+mj-ea"/>
              </a:rPr>
              <a:t>AI)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C01304E-A8DA-09E7-099D-1DCA22D6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749" y="2508910"/>
            <a:ext cx="2702838" cy="144934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2E4E04F-18FD-6A50-C265-5061FF0D92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11" r="10519"/>
          <a:stretch/>
        </p:blipFill>
        <p:spPr>
          <a:xfrm>
            <a:off x="2830259" y="2508910"/>
            <a:ext cx="6275490" cy="40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DF56F-E8A7-295A-F925-03F397FE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A1F6687-8E4E-AEB8-D871-ECA84A8BC644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0708E3BC-3DE1-E9E9-F47D-E27FF7BB6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D4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要因分析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結論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E8604B7-13CD-22FD-9BC3-F0AEF78F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22345"/>
              </p:ext>
            </p:extLst>
          </p:nvPr>
        </p:nvGraphicFramePr>
        <p:xfrm>
          <a:off x="2230182" y="1783591"/>
          <a:ext cx="7731636" cy="313234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77212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2577212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2577212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</a:tblGrid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現況問題要因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分類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研磨速度慢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加工浪類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加工流程過長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加工浪類</a:t>
                      </a:r>
                    </a:p>
                    <a:p>
                      <a:pPr algn="ctr"/>
                      <a:r>
                        <a:rPr lang="zh-TW" altLang="en-US" sz="2400" dirty="0"/>
                        <a:t>等待浪費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Q3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3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7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26C86-4B9B-455E-EA03-E3A8BB2D1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3BF8714-8ACF-6109-7168-3A6C7399BF14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9C5B5D4C-9C60-ED62-64BA-5A8DEECDF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D5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對策實施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96E6FC6-85EE-1D94-E0D9-2E3FA724D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42721"/>
              </p:ext>
            </p:extLst>
          </p:nvPr>
        </p:nvGraphicFramePr>
        <p:xfrm>
          <a:off x="521110" y="1288025"/>
          <a:ext cx="11267766" cy="4167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818">
                  <a:extLst>
                    <a:ext uri="{9D8B030D-6E8A-4147-A177-3AD203B41FA5}">
                      <a16:colId xmlns:a16="http://schemas.microsoft.com/office/drawing/2014/main" val="1535289286"/>
                    </a:ext>
                  </a:extLst>
                </a:gridCol>
                <a:gridCol w="1169500">
                  <a:extLst>
                    <a:ext uri="{9D8B030D-6E8A-4147-A177-3AD203B41FA5}">
                      <a16:colId xmlns:a16="http://schemas.microsoft.com/office/drawing/2014/main" val="3259235606"/>
                    </a:ext>
                  </a:extLst>
                </a:gridCol>
                <a:gridCol w="1346095">
                  <a:extLst>
                    <a:ext uri="{9D8B030D-6E8A-4147-A177-3AD203B41FA5}">
                      <a16:colId xmlns:a16="http://schemas.microsoft.com/office/drawing/2014/main" val="3057903379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629663168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2753193640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2302344430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4192983514"/>
                    </a:ext>
                  </a:extLst>
                </a:gridCol>
                <a:gridCol w="995757">
                  <a:extLst>
                    <a:ext uri="{9D8B030D-6E8A-4147-A177-3AD203B41FA5}">
                      <a16:colId xmlns:a16="http://schemas.microsoft.com/office/drawing/2014/main" val="481024540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4256112655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968168846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2660820975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1140152783"/>
                    </a:ext>
                  </a:extLst>
                </a:gridCol>
              </a:tblGrid>
              <a:tr h="5557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改善手法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目視</a:t>
                      </a:r>
                      <a:br>
                        <a:rPr lang="zh-TW" altLang="en-US" sz="1600" b="1" u="none" strike="noStrike" dirty="0">
                          <a:effectLst/>
                        </a:rPr>
                      </a:br>
                      <a:r>
                        <a:rPr lang="zh-TW" altLang="en-US" sz="1600" b="1" u="none" strike="noStrike" dirty="0">
                          <a:effectLst/>
                        </a:rPr>
                        <a:t>管理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看板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配套</a:t>
                      </a:r>
                      <a:br>
                        <a:rPr lang="zh-TW" altLang="en-US" sz="1600" b="1" u="none" strike="noStrike" dirty="0">
                          <a:effectLst/>
                        </a:rPr>
                      </a:br>
                      <a:r>
                        <a:rPr lang="zh-TW" altLang="en-US" sz="1600" b="1" u="none" strike="noStrike" dirty="0">
                          <a:effectLst/>
                        </a:rPr>
                        <a:t>生產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E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刪除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C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合併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R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重整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S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簡化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快速</a:t>
                      </a:r>
                      <a:br>
                        <a:rPr lang="zh-TW" altLang="en-US" sz="1600" b="1" u="none" strike="noStrike" dirty="0">
                          <a:effectLst/>
                        </a:rPr>
                      </a:br>
                      <a:r>
                        <a:rPr lang="zh-TW" altLang="en-US" sz="1600" b="1" u="none" strike="noStrike" dirty="0">
                          <a:effectLst/>
                        </a:rPr>
                        <a:t>換模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機巧法</a:t>
                      </a:r>
                      <a:endParaRPr lang="zh-TW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其他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4124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問題</a:t>
                      </a:r>
                      <a:r>
                        <a:rPr lang="en-US" sz="1600" b="1" u="none" strike="noStrike" dirty="0">
                          <a:effectLst/>
                          <a:latin typeface="+mj-ea"/>
                          <a:ea typeface="+mj-ea"/>
                        </a:rPr>
                        <a:t>Q1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>
                          <a:effectLst/>
                          <a:latin typeface="+mj-ea"/>
                          <a:ea typeface="+mj-ea"/>
                        </a:rPr>
                        <a:t>砂輪加工慢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11445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20642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90109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97861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11971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>
                          <a:effectLst/>
                          <a:latin typeface="+mj-ea"/>
                          <a:ea typeface="+mj-ea"/>
                        </a:rPr>
                        <a:t>改善對策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88426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前後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56071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93746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59495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28894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11620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49626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60021"/>
                  </a:ext>
                </a:extLst>
              </a:tr>
            </a:tbl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E1DA835E-C205-0013-CA2A-BD4421E15156}"/>
              </a:ext>
            </a:extLst>
          </p:cNvPr>
          <p:cNvSpPr/>
          <p:nvPr/>
        </p:nvSpPr>
        <p:spPr>
          <a:xfrm>
            <a:off x="3232676" y="2781751"/>
            <a:ext cx="401444" cy="1494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55833EB-1DF3-E35A-5065-C993A6983A74}"/>
              </a:ext>
            </a:extLst>
          </p:cNvPr>
          <p:cNvSpPr/>
          <p:nvPr/>
        </p:nvSpPr>
        <p:spPr>
          <a:xfrm>
            <a:off x="4534607" y="2781750"/>
            <a:ext cx="912604" cy="1494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AE3FA5E9-6510-FDD0-B2AF-DBF2C3FF83C1}"/>
              </a:ext>
            </a:extLst>
          </p:cNvPr>
          <p:cNvSpPr/>
          <p:nvPr/>
        </p:nvSpPr>
        <p:spPr>
          <a:xfrm>
            <a:off x="3737300" y="3197655"/>
            <a:ext cx="694127" cy="46268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2E0DB42-5126-74F5-4D6D-FF92616ABD95}"/>
              </a:ext>
            </a:extLst>
          </p:cNvPr>
          <p:cNvSpPr txBox="1"/>
          <p:nvPr/>
        </p:nvSpPr>
        <p:spPr>
          <a:xfrm>
            <a:off x="521110" y="562521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效益：</a:t>
            </a:r>
            <a:endParaRPr lang="en-US" altLang="zh-TW" sz="20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91F144F-1789-B8F1-8E27-DC3D97CC1237}"/>
              </a:ext>
            </a:extLst>
          </p:cNvPr>
          <p:cNvSpPr txBox="1"/>
          <p:nvPr/>
        </p:nvSpPr>
        <p:spPr>
          <a:xfrm>
            <a:off x="200417" y="707923"/>
            <a:ext cx="49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5.1 Q1 </a:t>
            </a:r>
            <a:r>
              <a:rPr lang="zh-TW" altLang="en-US" sz="2000" b="1" dirty="0">
                <a:latin typeface="+mj-ea"/>
                <a:ea typeface="+mj-ea"/>
              </a:rPr>
              <a:t>砂輪加工慢 </a:t>
            </a:r>
            <a:r>
              <a:rPr lang="en-US" altLang="zh-TW" sz="2000" b="1" dirty="0">
                <a:latin typeface="+mj-ea"/>
                <a:ea typeface="+mj-ea"/>
              </a:rPr>
              <a:t>(</a:t>
            </a:r>
            <a:r>
              <a:rPr lang="zh-TW" altLang="en-US" sz="2000" b="1" dirty="0">
                <a:latin typeface="+mj-ea"/>
                <a:ea typeface="+mj-ea"/>
              </a:rPr>
              <a:t>機巧法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286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0B9E-93FC-489F-392A-6C1EE6823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440BA16-1333-DB11-5616-EB3871A91995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8F644DD6-6382-A686-9822-655D58314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D5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對策實施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468CF17-92E4-AF5F-E69D-FADF715F8253}"/>
              </a:ext>
            </a:extLst>
          </p:cNvPr>
          <p:cNvSpPr txBox="1"/>
          <p:nvPr/>
        </p:nvSpPr>
        <p:spPr>
          <a:xfrm>
            <a:off x="1045028" y="52672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效益</a:t>
            </a:r>
            <a:r>
              <a:rPr lang="en-US" altLang="zh-TW" dirty="0"/>
              <a:t>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1512270-B921-0E52-4F50-098C0227F976}"/>
              </a:ext>
            </a:extLst>
          </p:cNvPr>
          <p:cNvSpPr txBox="1"/>
          <p:nvPr/>
        </p:nvSpPr>
        <p:spPr>
          <a:xfrm>
            <a:off x="200417" y="707923"/>
            <a:ext cx="49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5.2 Q2 </a:t>
            </a:r>
            <a:r>
              <a:rPr lang="zh-TW" altLang="en-US" sz="2000" b="1" dirty="0">
                <a:latin typeface="+mj-ea"/>
                <a:ea typeface="+mj-ea"/>
              </a:rPr>
              <a:t>加工流程浪費多 </a:t>
            </a:r>
            <a:r>
              <a:rPr lang="en-US" altLang="zh-TW" sz="2000" b="1" dirty="0">
                <a:latin typeface="+mj-ea"/>
                <a:ea typeface="+mj-ea"/>
              </a:rPr>
              <a:t>(</a:t>
            </a:r>
            <a:r>
              <a:rPr lang="zh-TW" altLang="en-US" sz="2000" b="1" dirty="0">
                <a:latin typeface="+mj-ea"/>
                <a:ea typeface="+mj-ea"/>
              </a:rPr>
              <a:t>串線生產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3A4C85C-075D-1D3D-B460-5EF68A091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24735"/>
              </p:ext>
            </p:extLst>
          </p:nvPr>
        </p:nvGraphicFramePr>
        <p:xfrm>
          <a:off x="521110" y="1288025"/>
          <a:ext cx="11267766" cy="504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818">
                  <a:extLst>
                    <a:ext uri="{9D8B030D-6E8A-4147-A177-3AD203B41FA5}">
                      <a16:colId xmlns:a16="http://schemas.microsoft.com/office/drawing/2014/main" val="1535289286"/>
                    </a:ext>
                  </a:extLst>
                </a:gridCol>
                <a:gridCol w="1169500">
                  <a:extLst>
                    <a:ext uri="{9D8B030D-6E8A-4147-A177-3AD203B41FA5}">
                      <a16:colId xmlns:a16="http://schemas.microsoft.com/office/drawing/2014/main" val="3259235606"/>
                    </a:ext>
                  </a:extLst>
                </a:gridCol>
                <a:gridCol w="1346095">
                  <a:extLst>
                    <a:ext uri="{9D8B030D-6E8A-4147-A177-3AD203B41FA5}">
                      <a16:colId xmlns:a16="http://schemas.microsoft.com/office/drawing/2014/main" val="3057903379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629663168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2753193640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2302344430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4192983514"/>
                    </a:ext>
                  </a:extLst>
                </a:gridCol>
                <a:gridCol w="995757">
                  <a:extLst>
                    <a:ext uri="{9D8B030D-6E8A-4147-A177-3AD203B41FA5}">
                      <a16:colId xmlns:a16="http://schemas.microsoft.com/office/drawing/2014/main" val="481024540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4256112655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968168846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2660820975"/>
                    </a:ext>
                  </a:extLst>
                </a:gridCol>
                <a:gridCol w="838531">
                  <a:extLst>
                    <a:ext uri="{9D8B030D-6E8A-4147-A177-3AD203B41FA5}">
                      <a16:colId xmlns:a16="http://schemas.microsoft.com/office/drawing/2014/main" val="1140152783"/>
                    </a:ext>
                  </a:extLst>
                </a:gridCol>
              </a:tblGrid>
              <a:tr h="6393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改善手法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目視</a:t>
                      </a:r>
                      <a:br>
                        <a:rPr lang="zh-TW" altLang="en-US" sz="1600" b="1" u="none" strike="noStrike" dirty="0">
                          <a:effectLst/>
                        </a:rPr>
                      </a:br>
                      <a:r>
                        <a:rPr lang="zh-TW" altLang="en-US" sz="1600" b="1" u="none" strike="noStrike" dirty="0">
                          <a:effectLst/>
                        </a:rPr>
                        <a:t>管理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看板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配套</a:t>
                      </a:r>
                      <a:br>
                        <a:rPr lang="zh-TW" altLang="en-US" sz="1600" b="1" u="none" strike="noStrike" dirty="0">
                          <a:effectLst/>
                        </a:rPr>
                      </a:br>
                      <a:r>
                        <a:rPr lang="zh-TW" altLang="en-US" sz="1600" b="1" u="none" strike="noStrike" dirty="0">
                          <a:effectLst/>
                        </a:rPr>
                        <a:t>生產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E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刪除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C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合併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R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重整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ECRS: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S 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簡化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快速</a:t>
                      </a:r>
                      <a:br>
                        <a:rPr lang="zh-TW" altLang="en-US" sz="1600" b="1" u="none" strike="noStrike" dirty="0">
                          <a:effectLst/>
                        </a:rPr>
                      </a:br>
                      <a:r>
                        <a:rPr lang="zh-TW" altLang="en-US" sz="1600" b="1" u="none" strike="noStrike" dirty="0">
                          <a:effectLst/>
                        </a:rPr>
                        <a:t>換模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機巧法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串線</a:t>
                      </a:r>
                      <a:endParaRPr lang="en-US" altLang="zh-TW" sz="16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生產</a:t>
                      </a:r>
                      <a:endParaRPr lang="zh-TW" alt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4124"/>
                  </a:ext>
                </a:extLst>
              </a:tr>
              <a:tr h="56839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問題</a:t>
                      </a:r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Q2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加工流程</a:t>
                      </a:r>
                      <a:endParaRPr lang="en-US" altLang="zh-TW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algn="l" defTabSz="6858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浪費多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11445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20642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90109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97861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11971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+mj-ea"/>
                          <a:ea typeface="+mj-ea"/>
                        </a:rPr>
                        <a:t>改善對策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88426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前後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56071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93746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59495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28894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11620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49626"/>
                  </a:ext>
                </a:extLst>
              </a:tr>
              <a:tr h="31968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60021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C53789B2-CDD1-CF87-02D2-B1F0B1C37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4" y="2599285"/>
            <a:ext cx="6002452" cy="342357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D3D72F3-975E-83EC-A216-1D776C96A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10" y="2599285"/>
            <a:ext cx="3945568" cy="2328952"/>
          </a:xfrm>
          <a:prstGeom prst="rect">
            <a:avLst/>
          </a:prstGeom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50DC8B44-2801-B3CA-4BDE-150DC3672E63}"/>
              </a:ext>
            </a:extLst>
          </p:cNvPr>
          <p:cNvSpPr/>
          <p:nvPr/>
        </p:nvSpPr>
        <p:spPr>
          <a:xfrm>
            <a:off x="5441376" y="3627152"/>
            <a:ext cx="324948" cy="27321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56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80B91-0040-E878-BCF0-5A114B700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618FF78-4E28-5F14-52B1-D8745C4BEC6B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00234343-EEA2-FA3D-9E1D-E62074CE7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D5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對策實施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2944AB-D1D1-41EF-108C-9B62287FA92C}"/>
              </a:ext>
            </a:extLst>
          </p:cNvPr>
          <p:cNvSpPr txBox="1"/>
          <p:nvPr/>
        </p:nvSpPr>
        <p:spPr>
          <a:xfrm>
            <a:off x="200416" y="707923"/>
            <a:ext cx="58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結論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79DDE21-91E6-3050-B399-D40591EC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61636"/>
              </p:ext>
            </p:extLst>
          </p:nvPr>
        </p:nvGraphicFramePr>
        <p:xfrm>
          <a:off x="1946788" y="1759973"/>
          <a:ext cx="8412060" cy="29201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82412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1682412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1682412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  <a:gridCol w="1682412">
                  <a:extLst>
                    <a:ext uri="{9D8B030D-6E8A-4147-A177-3AD203B41FA5}">
                      <a16:colId xmlns:a16="http://schemas.microsoft.com/office/drawing/2014/main" val="1558929833"/>
                    </a:ext>
                  </a:extLst>
                </a:gridCol>
                <a:gridCol w="1682412">
                  <a:extLst>
                    <a:ext uri="{9D8B030D-6E8A-4147-A177-3AD203B41FA5}">
                      <a16:colId xmlns:a16="http://schemas.microsoft.com/office/drawing/2014/main" val="1761038627"/>
                    </a:ext>
                  </a:extLst>
                </a:gridCol>
              </a:tblGrid>
              <a:tr h="50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現況問題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分類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對策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效益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6045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/>
                        <a:t>Q1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研磨速度慢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加工浪類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機巧法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提升線平率 </a:t>
                      </a:r>
                      <a:r>
                        <a:rPr lang="en-US" altLang="zh-TW" sz="1600" b="1" dirty="0"/>
                        <a:t>10%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6045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/>
                        <a:t>Q2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/>
                        <a:t>加工流程過長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/>
                        <a:t>加工浪類</a:t>
                      </a:r>
                    </a:p>
                    <a:p>
                      <a:pPr algn="ctr"/>
                      <a:r>
                        <a:rPr lang="zh-TW" altLang="en-US" sz="1600" b="1" dirty="0"/>
                        <a:t>等待浪費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串線生產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減少加工時間</a:t>
                      </a:r>
                      <a:endParaRPr lang="en-US" altLang="zh-TW" sz="1600" b="1" dirty="0"/>
                    </a:p>
                    <a:p>
                      <a:pPr algn="ctr"/>
                      <a:r>
                        <a:rPr lang="en-US" altLang="zh-TW" sz="1600" b="1" dirty="0"/>
                        <a:t>10sec/pc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6045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/>
                        <a:t>Q3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  <a:tr h="604533"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3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84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DF363-23F3-B1A7-3E52-C0E36FE86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CF8507C-B8E5-0BD8-F951-957BDB00A978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7F509491-11D3-5042-7510-A6BB940F7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9C5466-7EF5-4207-CD3C-DFA1C805AA23}"/>
              </a:ext>
            </a:extLst>
          </p:cNvPr>
          <p:cNvSpPr txBox="1"/>
          <p:nvPr/>
        </p:nvSpPr>
        <p:spPr>
          <a:xfrm>
            <a:off x="355963" y="84262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+mj-ea"/>
                <a:ea typeface="+mj-ea"/>
              </a:rPr>
              <a:t>6.1 </a:t>
            </a:r>
            <a:r>
              <a:rPr lang="zh-TW" altLang="en-US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交期 </a:t>
            </a:r>
            <a:r>
              <a:rPr lang="en-US" altLang="zh-TW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LT </a:t>
            </a:r>
            <a:r>
              <a:rPr lang="zh-TW" altLang="en-US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縮短 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167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B0EB8-639A-FC26-95BC-F73B6FA0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E627397-B45E-D959-6586-5912825C6B0B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520A76DD-A9FC-60F5-19FD-BBC4978AF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7048F4-42C8-0A5B-A424-471EF5CBCD14}"/>
              </a:ext>
            </a:extLst>
          </p:cNvPr>
          <p:cNvSpPr txBox="1"/>
          <p:nvPr/>
        </p:nvSpPr>
        <p:spPr>
          <a:xfrm>
            <a:off x="355963" y="84262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+mj-ea"/>
                <a:ea typeface="+mj-ea"/>
              </a:rPr>
              <a:t>6.2 </a:t>
            </a:r>
            <a:r>
              <a:rPr lang="zh-TW" altLang="en-US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在製 </a:t>
            </a:r>
            <a:r>
              <a:rPr lang="en-US" altLang="zh-TW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WIP</a:t>
            </a:r>
            <a:r>
              <a:rPr lang="zh-TW" altLang="en-US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降低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8866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0E7CF45-9486-B78E-7666-475F815E5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14219" y="816078"/>
            <a:ext cx="6096000" cy="1032387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indent="0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TW" sz="40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AGENDA</a:t>
            </a:r>
            <a:endParaRPr lang="zh-TW" altLang="en-US" sz="2400" spc="375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CFF924-15AD-B365-CAE4-B6CE311AB4CA}"/>
              </a:ext>
            </a:extLst>
          </p:cNvPr>
          <p:cNvSpPr txBox="1"/>
          <p:nvPr/>
        </p:nvSpPr>
        <p:spPr>
          <a:xfrm>
            <a:off x="5603631" y="167114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D0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成員介紹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D1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主題選定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現況掌握與目標設定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D3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實施計畫與暫時措施 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D5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對策實施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D6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效果確認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D7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實施管制與標準化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D8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持續改善</a:t>
            </a:r>
            <a:b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8DBC6DB-E481-DD7C-4F29-0AC9A42660B3}"/>
              </a:ext>
            </a:extLst>
          </p:cNvPr>
          <p:cNvGrpSpPr/>
          <p:nvPr/>
        </p:nvGrpSpPr>
        <p:grpSpPr>
          <a:xfrm>
            <a:off x="9967009" y="1692414"/>
            <a:ext cx="580403" cy="4020707"/>
            <a:chOff x="10499671" y="1610452"/>
            <a:chExt cx="580403" cy="4020707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A4E2957A-09A0-3B32-2A58-FAAD5BF425BB}"/>
                </a:ext>
              </a:extLst>
            </p:cNvPr>
            <p:cNvGrpSpPr/>
            <p:nvPr/>
          </p:nvGrpSpPr>
          <p:grpSpPr>
            <a:xfrm>
              <a:off x="10499672" y="2069869"/>
              <a:ext cx="580402" cy="1736417"/>
              <a:chOff x="10499672" y="659483"/>
              <a:chExt cx="580402" cy="1736417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BA6B8393-4FEA-4705-8C78-179B4BEB806A}"/>
                  </a:ext>
                </a:extLst>
              </p:cNvPr>
              <p:cNvGrpSpPr/>
              <p:nvPr/>
            </p:nvGrpSpPr>
            <p:grpSpPr>
              <a:xfrm>
                <a:off x="10499673" y="1573024"/>
                <a:ext cx="580401" cy="822876"/>
                <a:chOff x="10499673" y="1573024"/>
                <a:chExt cx="580401" cy="822876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E24FFB65-FDBD-D809-A73C-F8DF2DBC96C9}"/>
                    </a:ext>
                  </a:extLst>
                </p:cNvPr>
                <p:cNvSpPr/>
                <p:nvPr/>
              </p:nvSpPr>
              <p:spPr>
                <a:xfrm>
                  <a:off x="10499673" y="202979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F5EA4766-3D24-443D-C60A-530D527739E0}"/>
                    </a:ext>
                  </a:extLst>
                </p:cNvPr>
                <p:cNvSpPr/>
                <p:nvPr/>
              </p:nvSpPr>
              <p:spPr>
                <a:xfrm>
                  <a:off x="10499673" y="157302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1D9455DA-EB6A-0FD5-AC59-0A9721F9A92C}"/>
                  </a:ext>
                </a:extLst>
              </p:cNvPr>
              <p:cNvGrpSpPr/>
              <p:nvPr/>
            </p:nvGrpSpPr>
            <p:grpSpPr>
              <a:xfrm>
                <a:off x="10499672" y="659483"/>
                <a:ext cx="580401" cy="822876"/>
                <a:chOff x="10499673" y="1573024"/>
                <a:chExt cx="580401" cy="822876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6E334118-7AE5-4CF3-6322-1E8A6413D3BE}"/>
                    </a:ext>
                  </a:extLst>
                </p:cNvPr>
                <p:cNvSpPr/>
                <p:nvPr/>
              </p:nvSpPr>
              <p:spPr>
                <a:xfrm>
                  <a:off x="10499673" y="202979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E8D0D229-AEAF-98E7-AA78-946A176DD5DF}"/>
                    </a:ext>
                  </a:extLst>
                </p:cNvPr>
                <p:cNvSpPr/>
                <p:nvPr/>
              </p:nvSpPr>
              <p:spPr>
                <a:xfrm>
                  <a:off x="10499673" y="157302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561B2D0-09E3-F6B0-C91B-38A01906D7FA}"/>
                </a:ext>
              </a:extLst>
            </p:cNvPr>
            <p:cNvGrpSpPr/>
            <p:nvPr/>
          </p:nvGrpSpPr>
          <p:grpSpPr>
            <a:xfrm>
              <a:off x="10499671" y="3913011"/>
              <a:ext cx="580401" cy="1718148"/>
              <a:chOff x="10499671" y="615227"/>
              <a:chExt cx="580401" cy="1718148"/>
            </a:xfrm>
          </p:grpSpPr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EE0857D2-C5FB-4F10-41E6-CFB1EF6130AE}"/>
                  </a:ext>
                </a:extLst>
              </p:cNvPr>
              <p:cNvGrpSpPr/>
              <p:nvPr/>
            </p:nvGrpSpPr>
            <p:grpSpPr>
              <a:xfrm>
                <a:off x="10499671" y="1517892"/>
                <a:ext cx="580401" cy="815483"/>
                <a:chOff x="10499671" y="1517892"/>
                <a:chExt cx="580401" cy="815483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527B70B-B81E-2B84-4401-4055D2C1E038}"/>
                    </a:ext>
                  </a:extLst>
                </p:cNvPr>
                <p:cNvSpPr/>
                <p:nvPr/>
              </p:nvSpPr>
              <p:spPr>
                <a:xfrm>
                  <a:off x="10499671" y="1967269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710D6ECE-007D-8AAE-D6BC-036285120747}"/>
                    </a:ext>
                  </a:extLst>
                </p:cNvPr>
                <p:cNvSpPr/>
                <p:nvPr/>
              </p:nvSpPr>
              <p:spPr>
                <a:xfrm>
                  <a:off x="10499671" y="1517892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51AA7D36-AF46-0831-BD66-9412E4CABDF3}"/>
                  </a:ext>
                </a:extLst>
              </p:cNvPr>
              <p:cNvGrpSpPr/>
              <p:nvPr/>
            </p:nvGrpSpPr>
            <p:grpSpPr>
              <a:xfrm>
                <a:off x="10499671" y="615227"/>
                <a:ext cx="580401" cy="819394"/>
                <a:chOff x="10499672" y="1528768"/>
                <a:chExt cx="580401" cy="819394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9C55C9ED-4C68-54D1-01E4-896D261AE9D7}"/>
                    </a:ext>
                  </a:extLst>
                </p:cNvPr>
                <p:cNvSpPr/>
                <p:nvPr/>
              </p:nvSpPr>
              <p:spPr>
                <a:xfrm>
                  <a:off x="10499672" y="1982056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272E08C6-889A-B11D-D1EF-C2999FAA3449}"/>
                    </a:ext>
                  </a:extLst>
                </p:cNvPr>
                <p:cNvSpPr/>
                <p:nvPr/>
              </p:nvSpPr>
              <p:spPr>
                <a:xfrm>
                  <a:off x="10499672" y="1528768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2A0FDF0-4378-9AED-8438-9F9F9784A898}"/>
                </a:ext>
              </a:extLst>
            </p:cNvPr>
            <p:cNvSpPr/>
            <p:nvPr/>
          </p:nvSpPr>
          <p:spPr>
            <a:xfrm>
              <a:off x="10499671" y="1610452"/>
              <a:ext cx="580401" cy="36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zh-TW" sz="2400" b="1" dirty="0">
                  <a:solidFill>
                    <a:schemeClr val="tx1"/>
                  </a:solidFill>
                  <a:latin typeface="+mj-ea"/>
                  <a:ea typeface="+mj-ea"/>
                  <a:cs typeface="Roboto Condensed" pitchFamily="2" charset="0"/>
                </a:rPr>
                <a:t>Ⅴ</a:t>
              </a:r>
              <a:endParaRPr lang="zh-TW" altLang="en-US" sz="2400" b="1" dirty="0">
                <a:solidFill>
                  <a:schemeClr val="tx1"/>
                </a:solidFill>
                <a:latin typeface="+mj-ea"/>
                <a:ea typeface="+mj-ea"/>
                <a:cs typeface="Roboto Condens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42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3E65E-0299-7128-0A4E-BC35552DC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91FDCCA-E80B-B979-B11E-7C6DDBEE728C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F7F0F754-F7D8-13FC-D52D-EDE38236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E9E42A-00A0-E831-438A-585AE70F7AD1}"/>
              </a:ext>
            </a:extLst>
          </p:cNvPr>
          <p:cNvSpPr txBox="1"/>
          <p:nvPr/>
        </p:nvSpPr>
        <p:spPr>
          <a:xfrm>
            <a:off x="355963" y="84262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+mj-ea"/>
                <a:ea typeface="+mj-ea"/>
              </a:rPr>
              <a:t>6.3 </a:t>
            </a:r>
            <a:r>
              <a:rPr lang="zh-TW" altLang="en-US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生產力 </a:t>
            </a:r>
            <a:r>
              <a:rPr lang="en-US" altLang="zh-TW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Productivity</a:t>
            </a:r>
            <a:r>
              <a:rPr lang="zh-TW" altLang="en-US" sz="18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提升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8113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73788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08BD644-81C8-20ED-8BA9-E5623E8E4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64512"/>
              </p:ext>
            </p:extLst>
          </p:nvPr>
        </p:nvGraphicFramePr>
        <p:xfrm>
          <a:off x="1405860" y="1374966"/>
          <a:ext cx="9832756" cy="5009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改善前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改善後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效益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$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交期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LT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縮短 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天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批 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在製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WIP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降低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天 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生產力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Productivity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提升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每人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組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3BF00756-4D53-58C7-267A-239F32E0E4FC}"/>
              </a:ext>
            </a:extLst>
          </p:cNvPr>
          <p:cNvSpPr txBox="1"/>
          <p:nvPr/>
        </p:nvSpPr>
        <p:spPr>
          <a:xfrm>
            <a:off x="355963" y="84262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+mj-ea"/>
                <a:ea typeface="+mj-ea"/>
              </a:rPr>
              <a:t>6.4 </a:t>
            </a:r>
            <a:r>
              <a:rPr lang="zh-TW" altLang="en-US" sz="1800" b="1" dirty="0">
                <a:latin typeface="+mj-ea"/>
                <a:ea typeface="+mj-ea"/>
              </a:rPr>
              <a:t>效果總表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364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6318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0905B53-82A2-0416-4375-E641AA3FB66B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7.1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VSM (</a:t>
            </a:r>
            <a:r>
              <a:rPr lang="zh-TW" altLang="en-US" sz="2000" b="1" dirty="0">
                <a:latin typeface="+mj-ea"/>
                <a:ea typeface="+mj-ea"/>
              </a:rPr>
              <a:t>改善後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grpSp>
        <p:nvGrpSpPr>
          <p:cNvPr id="5" name="群組 8">
            <a:extLst>
              <a:ext uri="{FF2B5EF4-FFF2-40B4-BE49-F238E27FC236}">
                <a16:creationId xmlns:a16="http://schemas.microsoft.com/office/drawing/2014/main" id="{44E201E8-610F-775C-96FE-423B4A68374B}"/>
              </a:ext>
            </a:extLst>
          </p:cNvPr>
          <p:cNvGrpSpPr>
            <a:grpSpLocks/>
          </p:cNvGrpSpPr>
          <p:nvPr/>
        </p:nvGrpSpPr>
        <p:grpSpPr bwMode="auto">
          <a:xfrm>
            <a:off x="1860147" y="1244108"/>
            <a:ext cx="8471706" cy="5348813"/>
            <a:chOff x="430928" y="1713186"/>
            <a:chExt cx="7893265" cy="4891882"/>
          </a:xfrm>
        </p:grpSpPr>
        <p:pic>
          <p:nvPicPr>
            <p:cNvPr id="6" name="圖片 6" descr="Scan10002.JPG">
              <a:extLst>
                <a:ext uri="{FF2B5EF4-FFF2-40B4-BE49-F238E27FC236}">
                  <a16:creationId xmlns:a16="http://schemas.microsoft.com/office/drawing/2014/main" id="{7A368FCD-0FAC-A174-DD19-2913E6641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0574" r="587" b="18411"/>
            <a:stretch>
              <a:fillRect/>
            </a:stretch>
          </p:blipFill>
          <p:spPr bwMode="auto">
            <a:xfrm>
              <a:off x="430928" y="1713186"/>
              <a:ext cx="3930865" cy="487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圖片 7" descr="Scan10003.JPG">
              <a:extLst>
                <a:ext uri="{FF2B5EF4-FFF2-40B4-BE49-F238E27FC236}">
                  <a16:creationId xmlns:a16="http://schemas.microsoft.com/office/drawing/2014/main" id="{1E65DBEF-BF80-3AFE-D8CF-6171B22B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" t="10881" r="14365" b="17789"/>
            <a:stretch>
              <a:fillRect/>
            </a:stretch>
          </p:blipFill>
          <p:spPr bwMode="auto">
            <a:xfrm>
              <a:off x="4330265" y="1713186"/>
              <a:ext cx="3993928" cy="489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020F24-A2F3-5B94-223D-DA2F0D8584D7}"/>
              </a:ext>
            </a:extLst>
          </p:cNvPr>
          <p:cNvSpPr txBox="1"/>
          <p:nvPr/>
        </p:nvSpPr>
        <p:spPr>
          <a:xfrm>
            <a:off x="9178390" y="5394992"/>
            <a:ext cx="297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總 </a:t>
            </a:r>
            <a:r>
              <a:rPr lang="en-US" altLang="zh-TW" dirty="0"/>
              <a:t>LT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加工時間</a:t>
            </a:r>
            <a:r>
              <a:rPr lang="en-US" altLang="zh-TW" dirty="0"/>
              <a:t>+</a:t>
            </a:r>
            <a:r>
              <a:rPr lang="zh-TW" altLang="en-US" dirty="0"/>
              <a:t>滯留時間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8F9FBB3-1686-8ADF-DEF3-E46334D5BBAB}"/>
              </a:ext>
            </a:extLst>
          </p:cNvPr>
          <p:cNvSpPr txBox="1"/>
          <p:nvPr/>
        </p:nvSpPr>
        <p:spPr>
          <a:xfrm>
            <a:off x="9293422" y="5836304"/>
            <a:ext cx="13708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滯留時間</a:t>
            </a:r>
            <a:r>
              <a:rPr lang="en-US" altLang="zh-TW" dirty="0"/>
              <a:t>=?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523C78C-F246-F12C-F3F6-3D3F832D6969}"/>
              </a:ext>
            </a:extLst>
          </p:cNvPr>
          <p:cNvSpPr txBox="1"/>
          <p:nvPr/>
        </p:nvSpPr>
        <p:spPr>
          <a:xfrm>
            <a:off x="9293422" y="6198775"/>
            <a:ext cx="13708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加工時間</a:t>
            </a:r>
            <a:r>
              <a:rPr lang="en-US" altLang="zh-TW" dirty="0"/>
              <a:t>=?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152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4943E-6CAA-B5B6-6FE8-6CC3FD825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B978B37-E99A-9716-FF89-A99B20379AC9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443A8D25-16B8-3309-7176-E2A48F33B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DCEB0D1-B1BD-B15F-650B-15FF4F9F76EF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7.2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Mini VSM (</a:t>
            </a:r>
            <a:r>
              <a:rPr lang="zh-TW" altLang="en-US" sz="2000" b="1" dirty="0">
                <a:latin typeface="+mj-ea"/>
                <a:ea typeface="+mj-ea"/>
              </a:rPr>
              <a:t>改善後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640845D-B95E-3707-858E-2D5AE26DF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41" b="50051"/>
          <a:stretch>
            <a:fillRect/>
          </a:stretch>
        </p:blipFill>
        <p:spPr>
          <a:xfrm>
            <a:off x="1091087" y="1622323"/>
            <a:ext cx="9160162" cy="20311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8197AE0-5A04-A60E-58F5-8167D4DB9C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915"/>
          <a:stretch>
            <a:fillRect/>
          </a:stretch>
        </p:blipFill>
        <p:spPr>
          <a:xfrm>
            <a:off x="1251579" y="4248318"/>
            <a:ext cx="9160162" cy="19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2DA59-F9AA-4507-AE3C-2EA1FDE1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5296A76-5729-B6C1-6F9C-9485B701213F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2EA85E97-B4CF-0F9C-69BD-A52133927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D5D340-EBCD-4CB9-3BB4-4B079FD2BEB0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7.3</a:t>
            </a:r>
            <a:r>
              <a:rPr lang="zh-TW" altLang="en-US" sz="2000" b="1" dirty="0">
                <a:latin typeface="+mj-ea"/>
                <a:ea typeface="+mj-ea"/>
              </a:rPr>
              <a:t> 標準作業盤點</a:t>
            </a:r>
            <a:r>
              <a:rPr lang="en-US" altLang="zh-TW" sz="2000" b="1" dirty="0">
                <a:latin typeface="+mj-ea"/>
                <a:ea typeface="+mj-ea"/>
              </a:rPr>
              <a:t> (</a:t>
            </a:r>
            <a:r>
              <a:rPr lang="zh-TW" altLang="en-US" sz="2000" b="1" dirty="0">
                <a:latin typeface="+mj-ea"/>
                <a:ea typeface="+mj-ea"/>
              </a:rPr>
              <a:t>改善後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1EF633D-0E5B-E76C-ED89-3AA2B1C1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22742"/>
              </p:ext>
            </p:extLst>
          </p:nvPr>
        </p:nvGraphicFramePr>
        <p:xfrm>
          <a:off x="1333986" y="1796291"/>
          <a:ext cx="8972607" cy="294285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81801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1281801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1281801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  <a:gridCol w="1281801">
                  <a:extLst>
                    <a:ext uri="{9D8B030D-6E8A-4147-A177-3AD203B41FA5}">
                      <a16:colId xmlns:a16="http://schemas.microsoft.com/office/drawing/2014/main" val="3945861879"/>
                    </a:ext>
                  </a:extLst>
                </a:gridCol>
                <a:gridCol w="1281801">
                  <a:extLst>
                    <a:ext uri="{9D8B030D-6E8A-4147-A177-3AD203B41FA5}">
                      <a16:colId xmlns:a16="http://schemas.microsoft.com/office/drawing/2014/main" val="749944707"/>
                    </a:ext>
                  </a:extLst>
                </a:gridCol>
                <a:gridCol w="1281801">
                  <a:extLst>
                    <a:ext uri="{9D8B030D-6E8A-4147-A177-3AD203B41FA5}">
                      <a16:colId xmlns:a16="http://schemas.microsoft.com/office/drawing/2014/main" val="3709909109"/>
                    </a:ext>
                  </a:extLst>
                </a:gridCol>
                <a:gridCol w="1281801">
                  <a:extLst>
                    <a:ext uri="{9D8B030D-6E8A-4147-A177-3AD203B41FA5}">
                      <a16:colId xmlns:a16="http://schemas.microsoft.com/office/drawing/2014/main" val="3803241526"/>
                    </a:ext>
                  </a:extLst>
                </a:gridCol>
              </a:tblGrid>
              <a:tr h="716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製程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/>
                        <a:t>SOP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加工時間</a:t>
                      </a:r>
                      <a:r>
                        <a:rPr lang="en-US" altLang="zh-TW" sz="1600" b="1" dirty="0"/>
                        <a:t>(</a:t>
                      </a:r>
                      <a:r>
                        <a:rPr lang="zh-TW" altLang="en-US" sz="1600" b="1" dirty="0"/>
                        <a:t>分</a:t>
                      </a:r>
                      <a:r>
                        <a:rPr lang="en-US" altLang="zh-TW" sz="1600" b="1" dirty="0"/>
                        <a:t>)</a:t>
                      </a:r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標準手持量</a:t>
                      </a:r>
                      <a:endParaRPr lang="en-US" altLang="zh-TW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加工時間</a:t>
                      </a:r>
                      <a:r>
                        <a:rPr lang="en-US" altLang="zh-TW" sz="1600" b="1" dirty="0"/>
                        <a:t>(</a:t>
                      </a:r>
                      <a:r>
                        <a:rPr lang="zh-TW" altLang="en-US" sz="1600" b="1" dirty="0"/>
                        <a:t>分</a:t>
                      </a:r>
                      <a:r>
                        <a:rPr lang="en-US" altLang="zh-TW" sz="1600" b="1" dirty="0"/>
                        <a:t>)</a:t>
                      </a:r>
                    </a:p>
                    <a:p>
                      <a:pPr algn="ctr"/>
                      <a:r>
                        <a:rPr lang="zh-TW" altLang="en-US" sz="1600" b="1" dirty="0"/>
                        <a:t>改善後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標準手持量</a:t>
                      </a:r>
                      <a:endParaRPr lang="en-US" altLang="zh-TW" sz="1600" b="1" dirty="0"/>
                    </a:p>
                    <a:p>
                      <a:pPr algn="ctr"/>
                      <a:r>
                        <a:rPr lang="zh-TW" altLang="en-US" sz="1600" b="1" dirty="0"/>
                        <a:t>改善後</a:t>
                      </a:r>
                      <a:endParaRPr lang="en-US" altLang="zh-TW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5565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滑軌細磨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EBR-6012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3.2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60</a:t>
                      </a:r>
                      <a:r>
                        <a:rPr lang="zh-TW" altLang="en-US" sz="1600" dirty="0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2.5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55</a:t>
                      </a:r>
                      <a:r>
                        <a:rPr lang="zh-TW" altLang="en-US" sz="1600" dirty="0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5565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滑軌溝研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EBR-6027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7.2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45</a:t>
                      </a:r>
                      <a:r>
                        <a:rPr lang="zh-TW" altLang="en-US" sz="1600" dirty="0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7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45</a:t>
                      </a:r>
                      <a:r>
                        <a:rPr lang="zh-TW" altLang="en-US" sz="1600" dirty="0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556545"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  <a:tr h="5565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8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裝珠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EBR-0412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400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100</a:t>
                      </a:r>
                      <a:r>
                        <a:rPr lang="zh-TW" altLang="en-US" sz="1600" dirty="0"/>
                        <a:t>個</a:t>
                      </a:r>
                      <a:endParaRPr lang="en-US" altLang="zh-TW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80</a:t>
                      </a:r>
                      <a:r>
                        <a:rPr lang="zh-TW" altLang="en-US" sz="1600" dirty="0"/>
                        <a:t>個</a:t>
                      </a:r>
                      <a:endParaRPr lang="en-US" altLang="zh-TW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3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3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79074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D8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持續改善</a:t>
            </a:r>
          </a:p>
        </p:txBody>
      </p:sp>
    </p:spTree>
    <p:extLst>
      <p:ext uri="{BB962C8B-B14F-4D97-AF65-F5344CB8AC3E}">
        <p14:creationId xmlns:p14="http://schemas.microsoft.com/office/powerpoint/2010/main" val="55999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4">
            <a:extLst>
              <a:ext uri="{FF2B5EF4-FFF2-40B4-BE49-F238E27FC236}">
                <a16:creationId xmlns:a16="http://schemas.microsoft.com/office/drawing/2014/main" id="{2158DE43-5E3B-5ABD-3BE3-FA7C79BB5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258646"/>
              </p:ext>
            </p:extLst>
          </p:nvPr>
        </p:nvGraphicFramePr>
        <p:xfrm>
          <a:off x="352773" y="1518587"/>
          <a:ext cx="11486454" cy="387321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17983">
                  <a:extLst>
                    <a:ext uri="{9D8B030D-6E8A-4147-A177-3AD203B41FA5}">
                      <a16:colId xmlns:a16="http://schemas.microsoft.com/office/drawing/2014/main" val="2809150519"/>
                    </a:ext>
                  </a:extLst>
                </a:gridCol>
                <a:gridCol w="1763653">
                  <a:extLst>
                    <a:ext uri="{9D8B030D-6E8A-4147-A177-3AD203B41FA5}">
                      <a16:colId xmlns:a16="http://schemas.microsoft.com/office/drawing/2014/main" val="350874678"/>
                    </a:ext>
                  </a:extLst>
                </a:gridCol>
                <a:gridCol w="2209875">
                  <a:extLst>
                    <a:ext uri="{9D8B030D-6E8A-4147-A177-3AD203B41FA5}">
                      <a16:colId xmlns:a16="http://schemas.microsoft.com/office/drawing/2014/main" val="1087297573"/>
                    </a:ext>
                  </a:extLst>
                </a:gridCol>
                <a:gridCol w="1577259">
                  <a:extLst>
                    <a:ext uri="{9D8B030D-6E8A-4147-A177-3AD203B41FA5}">
                      <a16:colId xmlns:a16="http://schemas.microsoft.com/office/drawing/2014/main" val="4012329319"/>
                    </a:ext>
                  </a:extLst>
                </a:gridCol>
                <a:gridCol w="3417684">
                  <a:extLst>
                    <a:ext uri="{9D8B030D-6E8A-4147-A177-3AD203B41FA5}">
                      <a16:colId xmlns:a16="http://schemas.microsoft.com/office/drawing/2014/main" val="1253030408"/>
                    </a:ext>
                  </a:extLst>
                </a:gridCol>
              </a:tblGrid>
              <a:tr h="5533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部門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姓名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職稱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HIWIN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年資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負責團隊任務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7558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4147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955347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957876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919198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208017"/>
                  </a:ext>
                </a:extLst>
              </a:tr>
              <a:tr h="553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06802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B4ED3EEC-7F15-0CBA-1148-5170C10AD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3212267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D0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成員介紹</a:t>
            </a:r>
            <a:r>
              <a:rPr lang="zh-TW" altLang="en-US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23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BB6C5-2B66-261C-635A-4388785F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9A8E42E-D995-9A0C-5650-FAEBF296166F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F72D9570-4D3A-DC16-2B11-ED7C97258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D1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主題選定</a:t>
            </a:r>
            <a:r>
              <a:rPr lang="zh-TW" altLang="en-US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67B58BC-6E3D-5B9A-45D2-57BB9FEB529A}"/>
              </a:ext>
            </a:extLst>
          </p:cNvPr>
          <p:cNvSpPr txBox="1"/>
          <p:nvPr/>
        </p:nvSpPr>
        <p:spPr>
          <a:xfrm>
            <a:off x="777326" y="1210013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主題選定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裝配線 </a:t>
            </a:r>
            <a:endParaRPr lang="en-US" altLang="zh-TW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選題理由</a:t>
            </a:r>
            <a:r>
              <a:rPr lang="en-US" altLang="zh-TW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D2BAF1D-2C90-0A45-1DCD-5A45AD241CCD}"/>
              </a:ext>
            </a:extLst>
          </p:cNvPr>
          <p:cNvSpPr txBox="1"/>
          <p:nvPr/>
        </p:nvSpPr>
        <p:spPr>
          <a:xfrm>
            <a:off x="200417" y="707923"/>
            <a:ext cx="362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1.1</a:t>
            </a:r>
            <a:r>
              <a:rPr lang="zh-TW" altLang="en-US" sz="2800" b="1" dirty="0">
                <a:latin typeface="+mj-ea"/>
                <a:ea typeface="+mj-ea"/>
              </a:rPr>
              <a:t> 作業流程說明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258857-7D3D-B452-B720-E48D658F18FE}"/>
              </a:ext>
            </a:extLst>
          </p:cNvPr>
          <p:cNvSpPr/>
          <p:nvPr/>
        </p:nvSpPr>
        <p:spPr>
          <a:xfrm>
            <a:off x="477668" y="2292316"/>
            <a:ext cx="17878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038D107-AD1C-E3EA-3FE7-2C2779F4030F}"/>
              </a:ext>
            </a:extLst>
          </p:cNvPr>
          <p:cNvSpPr txBox="1"/>
          <p:nvPr/>
        </p:nvSpPr>
        <p:spPr>
          <a:xfrm>
            <a:off x="477668" y="2491058"/>
            <a:ext cx="178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機械導角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975B2F0E-AC9E-3E56-510E-1B3B9FF0B76E}"/>
              </a:ext>
            </a:extLst>
          </p:cNvPr>
          <p:cNvSpPr/>
          <p:nvPr/>
        </p:nvSpPr>
        <p:spPr>
          <a:xfrm>
            <a:off x="2481959" y="2653825"/>
            <a:ext cx="464754" cy="32069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948A8F9-ADD8-6C0B-1E1C-FBB738D4A103}"/>
              </a:ext>
            </a:extLst>
          </p:cNvPr>
          <p:cNvSpPr/>
          <p:nvPr/>
        </p:nvSpPr>
        <p:spPr>
          <a:xfrm>
            <a:off x="3158977" y="2292316"/>
            <a:ext cx="17878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63A3AF-6109-2204-C656-F711B5907F60}"/>
              </a:ext>
            </a:extLst>
          </p:cNvPr>
          <p:cNvSpPr txBox="1"/>
          <p:nvPr/>
        </p:nvSpPr>
        <p:spPr>
          <a:xfrm>
            <a:off x="3186374" y="2492792"/>
            <a:ext cx="176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滑軌粗磨</a:t>
            </a: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81BED0C3-68A0-DEF4-1E37-C876E47A8667}"/>
              </a:ext>
            </a:extLst>
          </p:cNvPr>
          <p:cNvSpPr/>
          <p:nvPr/>
        </p:nvSpPr>
        <p:spPr>
          <a:xfrm>
            <a:off x="5186495" y="2642451"/>
            <a:ext cx="464754" cy="32069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23A12709-835C-0EE1-D34C-BA7CB26C3D7C}"/>
              </a:ext>
            </a:extLst>
          </p:cNvPr>
          <p:cNvGrpSpPr/>
          <p:nvPr/>
        </p:nvGrpSpPr>
        <p:grpSpPr>
          <a:xfrm>
            <a:off x="7342883" y="2292316"/>
            <a:ext cx="1787857" cy="923330"/>
            <a:chOff x="7342883" y="2292316"/>
            <a:chExt cx="1787857" cy="92333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762733E-DFC4-B17C-FB55-A076728419A9}"/>
                </a:ext>
              </a:extLst>
            </p:cNvPr>
            <p:cNvSpPr/>
            <p:nvPr/>
          </p:nvSpPr>
          <p:spPr>
            <a:xfrm>
              <a:off x="7342883" y="2292316"/>
              <a:ext cx="1787857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6AE720C-2A1B-5CDB-774B-7AE634697B96}"/>
                </a:ext>
              </a:extLst>
            </p:cNvPr>
            <p:cNvSpPr txBox="1"/>
            <p:nvPr/>
          </p:nvSpPr>
          <p:spPr>
            <a:xfrm>
              <a:off x="7731832" y="244549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/>
                <a:t>裝配</a:t>
              </a:r>
            </a:p>
          </p:txBody>
        </p:sp>
      </p:grp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13277607-48DE-83C1-BCD9-FB1AA3D45DB4}"/>
              </a:ext>
            </a:extLst>
          </p:cNvPr>
          <p:cNvSpPr/>
          <p:nvPr/>
        </p:nvSpPr>
        <p:spPr>
          <a:xfrm>
            <a:off x="6580847" y="2672021"/>
            <a:ext cx="464754" cy="32069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6B3475E2-9B7C-3172-70AF-EA38B1FE2E8D}"/>
              </a:ext>
            </a:extLst>
          </p:cNvPr>
          <p:cNvSpPr/>
          <p:nvPr/>
        </p:nvSpPr>
        <p:spPr>
          <a:xfrm rot="5400000">
            <a:off x="8002156" y="3468572"/>
            <a:ext cx="464754" cy="32069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09208F2-3BD9-6E43-E9B1-F0933F7DFD5E}"/>
              </a:ext>
            </a:extLst>
          </p:cNvPr>
          <p:cNvGrpSpPr/>
          <p:nvPr/>
        </p:nvGrpSpPr>
        <p:grpSpPr>
          <a:xfrm>
            <a:off x="7390470" y="4042187"/>
            <a:ext cx="1787857" cy="923330"/>
            <a:chOff x="7390470" y="4056506"/>
            <a:chExt cx="1787857" cy="92333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9F692EC-E525-A409-6969-92E99F5630A6}"/>
                </a:ext>
              </a:extLst>
            </p:cNvPr>
            <p:cNvSpPr/>
            <p:nvPr/>
          </p:nvSpPr>
          <p:spPr>
            <a:xfrm>
              <a:off x="7390470" y="4056506"/>
              <a:ext cx="1787857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296C7D8-2DE4-50A1-3F4E-2BDD47705710}"/>
                </a:ext>
              </a:extLst>
            </p:cNvPr>
            <p:cNvSpPr txBox="1"/>
            <p:nvPr/>
          </p:nvSpPr>
          <p:spPr>
            <a:xfrm>
              <a:off x="7731831" y="423488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/>
                <a:t>裝珠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964A6CC-BEF5-29AE-6478-D1BC5C2B34AF}"/>
              </a:ext>
            </a:extLst>
          </p:cNvPr>
          <p:cNvGrpSpPr/>
          <p:nvPr/>
        </p:nvGrpSpPr>
        <p:grpSpPr>
          <a:xfrm>
            <a:off x="7379094" y="5792058"/>
            <a:ext cx="1787857" cy="923330"/>
            <a:chOff x="7379094" y="5792058"/>
            <a:chExt cx="1787857" cy="9233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DB3B39-B36A-25A1-677A-481820491A59}"/>
                </a:ext>
              </a:extLst>
            </p:cNvPr>
            <p:cNvSpPr/>
            <p:nvPr/>
          </p:nvSpPr>
          <p:spPr>
            <a:xfrm>
              <a:off x="7379094" y="5792058"/>
              <a:ext cx="1787857" cy="9233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B84F723A-B1C1-FF9B-1223-5C0C25474182}"/>
                </a:ext>
              </a:extLst>
            </p:cNvPr>
            <p:cNvSpPr txBox="1"/>
            <p:nvPr/>
          </p:nvSpPr>
          <p:spPr>
            <a:xfrm>
              <a:off x="7720455" y="5943136"/>
              <a:ext cx="1005403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/>
                <a:t>完裝</a:t>
              </a:r>
            </a:p>
          </p:txBody>
        </p:sp>
      </p:grp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8BD9B010-DD31-67A6-7AA1-E3C06DA9D1AC}"/>
              </a:ext>
            </a:extLst>
          </p:cNvPr>
          <p:cNvSpPr/>
          <p:nvPr/>
        </p:nvSpPr>
        <p:spPr>
          <a:xfrm rot="5400000">
            <a:off x="8031724" y="5218442"/>
            <a:ext cx="464754" cy="32069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F70AD75-C46A-796D-9588-1484CC44EBE1}"/>
              </a:ext>
            </a:extLst>
          </p:cNvPr>
          <p:cNvSpPr/>
          <p:nvPr/>
        </p:nvSpPr>
        <p:spPr>
          <a:xfrm>
            <a:off x="7123295" y="1888736"/>
            <a:ext cx="2307308" cy="49692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5D97719-367B-8E9B-65CC-A3F1B02EB4C0}"/>
              </a:ext>
            </a:extLst>
          </p:cNvPr>
          <p:cNvSpPr txBox="1"/>
          <p:nvPr/>
        </p:nvSpPr>
        <p:spPr>
          <a:xfrm>
            <a:off x="5747818" y="251117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....</a:t>
            </a:r>
            <a:endParaRPr lang="zh-TW" altLang="en-US" sz="4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7A1629-F896-DDE1-57D6-FAFE74731E55}"/>
              </a:ext>
            </a:extLst>
          </p:cNvPr>
          <p:cNvSpPr txBox="1"/>
          <p:nvPr/>
        </p:nvSpPr>
        <p:spPr>
          <a:xfrm>
            <a:off x="7045601" y="1225281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/>
              <a:t>本次 </a:t>
            </a:r>
            <a:r>
              <a:rPr lang="en-US" altLang="zh-TW" sz="2800" b="1" dirty="0"/>
              <a:t>TPS</a:t>
            </a:r>
            <a:r>
              <a:rPr lang="zh-TW" altLang="en-US" sz="2800" b="1" dirty="0"/>
              <a:t> 範圍 </a:t>
            </a:r>
          </a:p>
        </p:txBody>
      </p:sp>
    </p:spTree>
    <p:extLst>
      <p:ext uri="{BB962C8B-B14F-4D97-AF65-F5344CB8AC3E}">
        <p14:creationId xmlns:p14="http://schemas.microsoft.com/office/powerpoint/2010/main" val="14299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95280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" name="群組 8">
            <a:extLst>
              <a:ext uri="{FF2B5EF4-FFF2-40B4-BE49-F238E27FC236}">
                <a16:creationId xmlns:a16="http://schemas.microsoft.com/office/drawing/2014/main" id="{AF14E9BF-4B9D-6FCB-0F49-59312B610FCA}"/>
              </a:ext>
            </a:extLst>
          </p:cNvPr>
          <p:cNvGrpSpPr>
            <a:grpSpLocks/>
          </p:cNvGrpSpPr>
          <p:nvPr/>
        </p:nvGrpSpPr>
        <p:grpSpPr bwMode="auto">
          <a:xfrm>
            <a:off x="1355650" y="940926"/>
            <a:ext cx="9249755" cy="5804070"/>
            <a:chOff x="430928" y="1713186"/>
            <a:chExt cx="7893265" cy="4891882"/>
          </a:xfrm>
        </p:grpSpPr>
        <p:pic>
          <p:nvPicPr>
            <p:cNvPr id="6" name="圖片 6" descr="Scan10002.JPG">
              <a:extLst>
                <a:ext uri="{FF2B5EF4-FFF2-40B4-BE49-F238E27FC236}">
                  <a16:creationId xmlns:a16="http://schemas.microsoft.com/office/drawing/2014/main" id="{65488F5B-1ACB-D338-DB30-B8BF9A6C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0574" r="587" b="18411"/>
            <a:stretch>
              <a:fillRect/>
            </a:stretch>
          </p:blipFill>
          <p:spPr bwMode="auto">
            <a:xfrm>
              <a:off x="430928" y="1713186"/>
              <a:ext cx="3930865" cy="487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圖片 7" descr="Scan10003.JPG">
              <a:extLst>
                <a:ext uri="{FF2B5EF4-FFF2-40B4-BE49-F238E27FC236}">
                  <a16:creationId xmlns:a16="http://schemas.microsoft.com/office/drawing/2014/main" id="{9AFFF14A-BD9B-8DCF-C9EA-AD45BC12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" t="10881" r="14365" b="17789"/>
            <a:stretch>
              <a:fillRect/>
            </a:stretch>
          </p:blipFill>
          <p:spPr bwMode="auto">
            <a:xfrm>
              <a:off x="4330265" y="1713186"/>
              <a:ext cx="3993928" cy="489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01BCDD-2777-DC58-B697-74578DE149C0}"/>
              </a:ext>
            </a:extLst>
          </p:cNvPr>
          <p:cNvGrpSpPr/>
          <p:nvPr/>
        </p:nvGrpSpPr>
        <p:grpSpPr>
          <a:xfrm>
            <a:off x="9194154" y="5440878"/>
            <a:ext cx="2971839" cy="1173115"/>
            <a:chOff x="8894610" y="5394992"/>
            <a:chExt cx="2971839" cy="1173115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0F1037E-5983-AD75-F175-F63FF4AC6536}"/>
                </a:ext>
              </a:extLst>
            </p:cNvPr>
            <p:cNvSpPr txBox="1"/>
            <p:nvPr/>
          </p:nvSpPr>
          <p:spPr>
            <a:xfrm>
              <a:off x="8894610" y="5394992"/>
              <a:ext cx="297183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總 </a:t>
              </a:r>
              <a:r>
                <a:rPr lang="en-US" altLang="zh-TW" b="1" dirty="0"/>
                <a:t>LT</a:t>
              </a:r>
              <a:r>
                <a:rPr lang="zh-TW" altLang="en-US" b="1" dirty="0"/>
                <a:t> </a:t>
              </a:r>
              <a:r>
                <a:rPr lang="en-US" altLang="zh-TW" b="1" dirty="0"/>
                <a:t>=</a:t>
              </a:r>
              <a:r>
                <a:rPr lang="zh-TW" altLang="en-US" b="1" dirty="0"/>
                <a:t> 加工時間</a:t>
              </a:r>
              <a:r>
                <a:rPr lang="en-US" altLang="zh-TW" b="1" dirty="0"/>
                <a:t>+</a:t>
              </a:r>
              <a:r>
                <a:rPr lang="zh-TW" altLang="en-US" b="1" dirty="0"/>
                <a:t>滯留時間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0CDAE52-985F-C863-8902-6337FF2E0B18}"/>
                </a:ext>
              </a:extLst>
            </p:cNvPr>
            <p:cNvSpPr txBox="1"/>
            <p:nvPr/>
          </p:nvSpPr>
          <p:spPr>
            <a:xfrm>
              <a:off x="9293422" y="5836304"/>
              <a:ext cx="13708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滯留時間</a:t>
              </a:r>
              <a:r>
                <a:rPr lang="en-US" altLang="zh-TW" dirty="0"/>
                <a:t>=?</a:t>
              </a:r>
              <a:endParaRPr lang="zh-TW" altLang="en-US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C1C828D-23D1-A9B6-49E0-9B77BAFB21AB}"/>
                </a:ext>
              </a:extLst>
            </p:cNvPr>
            <p:cNvSpPr txBox="1"/>
            <p:nvPr/>
          </p:nvSpPr>
          <p:spPr>
            <a:xfrm>
              <a:off x="9293422" y="6198775"/>
              <a:ext cx="13708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加工時間</a:t>
              </a:r>
              <a:r>
                <a:rPr lang="en-US" altLang="zh-TW" dirty="0"/>
                <a:t>=?</a:t>
              </a:r>
              <a:endParaRPr lang="zh-TW" altLang="en-US" dirty="0"/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B1247AFF-A297-C585-1AD0-214C4F4859EE}"/>
                </a:ext>
              </a:extLst>
            </p:cNvPr>
            <p:cNvCxnSpPr/>
            <p:nvPr/>
          </p:nvCxnSpPr>
          <p:spPr>
            <a:xfrm>
              <a:off x="9339942" y="6198775"/>
              <a:ext cx="1265464" cy="68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3E63A1-24E6-A94A-65C0-721663A85EED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2.1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VSM (</a:t>
            </a:r>
            <a:r>
              <a:rPr lang="zh-TW" altLang="en-US" sz="2000" b="1" dirty="0">
                <a:latin typeface="+mj-ea"/>
                <a:ea typeface="+mj-ea"/>
              </a:rPr>
              <a:t>現況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324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E9615-DD85-2C5F-C130-04DD6B53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F44D5BE-129F-1CF1-7CA5-F5518CC95570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A7A17F6B-BA7C-5129-DDBB-EFAE56405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3E47DA9-C001-ABCF-2FA8-82F065942321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2.2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Mini VSM (</a:t>
            </a:r>
            <a:r>
              <a:rPr lang="zh-TW" altLang="en-US" sz="2000" b="1" dirty="0">
                <a:latin typeface="+mj-ea"/>
                <a:ea typeface="+mj-ea"/>
              </a:rPr>
              <a:t>現況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F6A641-538F-2C14-90DA-0B04922D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04" b="48964"/>
          <a:stretch>
            <a:fillRect/>
          </a:stretch>
        </p:blipFill>
        <p:spPr>
          <a:xfrm>
            <a:off x="19664" y="2508531"/>
            <a:ext cx="12174926" cy="27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7DC0C-E0E4-E2D5-324F-90814C61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D3F5802-6565-8B63-C31A-89F6037DC82B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708AAC1F-5D8F-8489-BDFF-3E729D249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5086B0F-B16C-976D-0E84-D7EEBE1CD228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2.3</a:t>
            </a:r>
            <a:r>
              <a:rPr lang="zh-TW" altLang="en-US" sz="2000" b="1" dirty="0">
                <a:latin typeface="+mj-ea"/>
                <a:ea typeface="+mj-ea"/>
              </a:rPr>
              <a:t> 標準作業盤點</a:t>
            </a:r>
            <a:r>
              <a:rPr lang="en-US" altLang="zh-TW" sz="2000" b="1" dirty="0">
                <a:latin typeface="+mj-ea"/>
                <a:ea typeface="+mj-ea"/>
              </a:rPr>
              <a:t> (</a:t>
            </a:r>
            <a:r>
              <a:rPr lang="zh-TW" altLang="en-US" sz="2000" b="1" dirty="0">
                <a:latin typeface="+mj-ea"/>
                <a:ea typeface="+mj-ea"/>
              </a:rPr>
              <a:t>現況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DE47986-029E-154C-DE58-DB7F25C23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98673"/>
              </p:ext>
            </p:extLst>
          </p:nvPr>
        </p:nvGraphicFramePr>
        <p:xfrm>
          <a:off x="1397877" y="1796292"/>
          <a:ext cx="9396245" cy="27808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25061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2142796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2142796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  <a:gridCol w="2142796">
                  <a:extLst>
                    <a:ext uri="{9D8B030D-6E8A-4147-A177-3AD203B41FA5}">
                      <a16:colId xmlns:a16="http://schemas.microsoft.com/office/drawing/2014/main" val="3945861879"/>
                    </a:ext>
                  </a:extLst>
                </a:gridCol>
                <a:gridCol w="2142796">
                  <a:extLst>
                    <a:ext uri="{9D8B030D-6E8A-4147-A177-3AD203B41FA5}">
                      <a16:colId xmlns:a16="http://schemas.microsoft.com/office/drawing/2014/main" val="749944707"/>
                    </a:ext>
                  </a:extLst>
                </a:gridCol>
              </a:tblGrid>
              <a:tr h="563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製程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spc="300" dirty="0"/>
                        <a:t>SOP</a:t>
                      </a:r>
                      <a:endParaRPr lang="zh-TW" altLang="en-US" sz="2000" b="1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加工時間</a:t>
                      </a:r>
                      <a:r>
                        <a:rPr lang="en-US" altLang="zh-TW" sz="2000" b="1" spc="300" dirty="0"/>
                        <a:t>(</a:t>
                      </a:r>
                      <a:r>
                        <a:rPr lang="zh-TW" altLang="en-US" sz="2000" b="1" spc="300" dirty="0"/>
                        <a:t>分</a:t>
                      </a:r>
                      <a:r>
                        <a:rPr lang="en-US" altLang="zh-TW" sz="2000" b="1" spc="300" dirty="0"/>
                        <a:t>)</a:t>
                      </a:r>
                      <a:endParaRPr lang="zh-TW" altLang="en-US" sz="2000" b="1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pc="300" dirty="0"/>
                        <a:t>標準手持量</a:t>
                      </a:r>
                      <a:endParaRPr lang="en-US" altLang="zh-TW" sz="2000" b="1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55435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1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spc="300" dirty="0"/>
                        <a:t>滑軌細磨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EBR-6012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3.2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60</a:t>
                      </a:r>
                      <a:r>
                        <a:rPr lang="zh-TW" altLang="en-US" sz="2000" spc="300" dirty="0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55435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2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300" dirty="0"/>
                        <a:t>滑軌溝研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EBR-6027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7.2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45</a:t>
                      </a:r>
                      <a:r>
                        <a:rPr lang="zh-TW" altLang="en-US" sz="2000" spc="300" dirty="0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554352">
                <a:tc>
                  <a:txBody>
                    <a:bodyPr/>
                    <a:lstStyle/>
                    <a:p>
                      <a:pPr algn="ctr"/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  <a:tr h="55435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8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300" dirty="0"/>
                        <a:t>裝珠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EBR-0412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400</a:t>
                      </a:r>
                      <a:endParaRPr lang="zh-TW" altLang="en-US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pc="300" dirty="0"/>
                        <a:t>100</a:t>
                      </a:r>
                      <a:r>
                        <a:rPr lang="zh-TW" altLang="en-US" sz="2000" spc="300" dirty="0"/>
                        <a:t>個</a:t>
                      </a:r>
                      <a:endParaRPr lang="en-US" altLang="zh-TW" sz="2000" spc="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3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9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55CD8AC4-D5F0-1A90-C827-F18B69C7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b="5269"/>
          <a:stretch>
            <a:fillRect/>
          </a:stretch>
        </p:blipFill>
        <p:spPr bwMode="auto">
          <a:xfrm>
            <a:off x="5669967" y="1456255"/>
            <a:ext cx="6024895" cy="40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0" descr="Scan10001.JPG">
            <a:extLst>
              <a:ext uri="{FF2B5EF4-FFF2-40B4-BE49-F238E27FC236}">
                <a16:creationId xmlns:a16="http://schemas.microsoft.com/office/drawing/2014/main" id="{D42381FF-ECEA-CDBD-F6D8-0DFDAE88D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18857" r="38148" b="55048"/>
          <a:stretch>
            <a:fillRect/>
          </a:stretch>
        </p:blipFill>
        <p:spPr bwMode="auto">
          <a:xfrm>
            <a:off x="46115" y="1558599"/>
            <a:ext cx="5581938" cy="40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992357F-6052-A113-BDFF-EE6EBB6D4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A4EBB2-AB4F-F92F-8530-6D643591E8F1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2.3</a:t>
            </a:r>
            <a:r>
              <a:rPr lang="zh-TW" altLang="en-US" sz="2000" b="1" dirty="0">
                <a:latin typeface="+mj-ea"/>
                <a:ea typeface="+mj-ea"/>
              </a:rPr>
              <a:t> 標準作業指導書範例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13C138-1FA0-44AF-4776-43BB944C60DA}"/>
              </a:ext>
            </a:extLst>
          </p:cNvPr>
          <p:cNvSpPr/>
          <p:nvPr/>
        </p:nvSpPr>
        <p:spPr>
          <a:xfrm>
            <a:off x="8031282" y="4960185"/>
            <a:ext cx="651132" cy="520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C5D6065-F98C-D98B-F9E7-5CE06C044923}"/>
              </a:ext>
            </a:extLst>
          </p:cNvPr>
          <p:cNvGrpSpPr/>
          <p:nvPr/>
        </p:nvGrpSpPr>
        <p:grpSpPr>
          <a:xfrm>
            <a:off x="5932068" y="3667856"/>
            <a:ext cx="2528441" cy="423453"/>
            <a:chOff x="378371" y="5071502"/>
            <a:chExt cx="2528441" cy="423453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54B8C9-C2E2-F02C-ABF6-5E5DDD1AADBF}"/>
                </a:ext>
              </a:extLst>
            </p:cNvPr>
            <p:cNvSpPr txBox="1"/>
            <p:nvPr/>
          </p:nvSpPr>
          <p:spPr>
            <a:xfrm>
              <a:off x="822383" y="5094845"/>
              <a:ext cx="208442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sz="2000" b="1" i="0" spc="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標準工作順序 </a:t>
              </a:r>
              <a:endParaRPr lang="zh-TW" altLang="en-US" sz="2000" b="1" i="0" spc="3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23110D5-9010-DE69-360A-BFD2F8285FFA}"/>
                </a:ext>
              </a:extLst>
            </p:cNvPr>
            <p:cNvSpPr/>
            <p:nvPr/>
          </p:nvSpPr>
          <p:spPr>
            <a:xfrm>
              <a:off x="378371" y="5071502"/>
              <a:ext cx="480095" cy="4234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1</a:t>
              </a:r>
              <a:endParaRPr lang="zh-TW" altLang="en-US" b="1" dirty="0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BDB4A45E-92AB-0D90-9C27-02BEB2097D66}"/>
              </a:ext>
            </a:extLst>
          </p:cNvPr>
          <p:cNvGrpSpPr/>
          <p:nvPr/>
        </p:nvGrpSpPr>
        <p:grpSpPr>
          <a:xfrm>
            <a:off x="6737509" y="5512044"/>
            <a:ext cx="3623501" cy="476817"/>
            <a:chOff x="6005307" y="840128"/>
            <a:chExt cx="3776999" cy="47681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E68DC28-A506-F36A-0600-C7ACF201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419" y="855169"/>
              <a:ext cx="32848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1">
                <a:lnSpc>
                  <a:spcPct val="90000"/>
                </a:lnSpc>
                <a:buClr>
                  <a:srgbClr val="000000"/>
                </a:buClr>
                <a:defRPr/>
              </a:pPr>
              <a:r>
                <a:rPr kumimoji="0" lang="zh-TW" altLang="en-US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標準手持量</a:t>
              </a:r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kumimoji="0" lang="zh-TW" altLang="en-US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在製品庫存</a:t>
              </a:r>
              <a:endParaRPr kumimoji="0" lang="en-US" altLang="zh-TW" sz="2000" b="1" i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15FE942-3BDF-43C8-637B-F30718752C54}"/>
                </a:ext>
              </a:extLst>
            </p:cNvPr>
            <p:cNvSpPr/>
            <p:nvPr/>
          </p:nvSpPr>
          <p:spPr>
            <a:xfrm>
              <a:off x="6005307" y="840128"/>
              <a:ext cx="492112" cy="4768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2</a:t>
              </a:r>
              <a:endParaRPr lang="zh-TW" altLang="en-US" b="1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E21233D9-FE4E-BE06-9CBA-3050A61D98C1}"/>
              </a:ext>
            </a:extLst>
          </p:cNvPr>
          <p:cNvGrpSpPr/>
          <p:nvPr/>
        </p:nvGrpSpPr>
        <p:grpSpPr>
          <a:xfrm>
            <a:off x="2768153" y="4483368"/>
            <a:ext cx="2246364" cy="476817"/>
            <a:chOff x="6005307" y="840128"/>
            <a:chExt cx="3776999" cy="47681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9BEF65E-F44E-EF9E-6BD3-5FC742C95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419" y="855169"/>
              <a:ext cx="32848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1">
                <a:lnSpc>
                  <a:spcPct val="90000"/>
                </a:lnSpc>
                <a:buClr>
                  <a:srgbClr val="000000"/>
                </a:buClr>
                <a:defRPr/>
              </a:pPr>
              <a:r>
                <a:rPr kumimoji="0" lang="zh-TW" altLang="en-US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節拍時間 </a:t>
              </a:r>
              <a:r>
                <a:rPr kumimoji="0" lang="en-US" altLang="zh-TW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TT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7DE9927-2277-4B8B-518C-D96B74C5E90C}"/>
                </a:ext>
              </a:extLst>
            </p:cNvPr>
            <p:cNvSpPr/>
            <p:nvPr/>
          </p:nvSpPr>
          <p:spPr>
            <a:xfrm>
              <a:off x="6005307" y="840128"/>
              <a:ext cx="492112" cy="4768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3</a:t>
              </a:r>
              <a:endParaRPr lang="zh-TW" altLang="en-US" b="1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14A6477-7E5E-B746-91C2-5368DFAA7CFA}"/>
              </a:ext>
            </a:extLst>
          </p:cNvPr>
          <p:cNvSpPr/>
          <p:nvPr/>
        </p:nvSpPr>
        <p:spPr>
          <a:xfrm>
            <a:off x="8965634" y="1692109"/>
            <a:ext cx="1147660" cy="4655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929E2FF-4ED7-2A8B-DD0D-AA43B4276E4A}"/>
              </a:ext>
            </a:extLst>
          </p:cNvPr>
          <p:cNvGrpSpPr/>
          <p:nvPr/>
        </p:nvGrpSpPr>
        <p:grpSpPr>
          <a:xfrm>
            <a:off x="935999" y="2104374"/>
            <a:ext cx="2528441" cy="423453"/>
            <a:chOff x="378371" y="5071502"/>
            <a:chExt cx="2528441" cy="423453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1E424B96-51CB-488D-802D-801B3F1BB221}"/>
                </a:ext>
              </a:extLst>
            </p:cNvPr>
            <p:cNvSpPr txBox="1"/>
            <p:nvPr/>
          </p:nvSpPr>
          <p:spPr>
            <a:xfrm>
              <a:off x="822383" y="5094845"/>
              <a:ext cx="208442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sz="2000" b="1" i="0" spc="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標準工作順序 </a:t>
              </a:r>
              <a:endParaRPr lang="zh-TW" altLang="en-US" sz="2000" b="1" i="0" spc="300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84B29FB-5708-561C-6301-146B7731F4F9}"/>
                </a:ext>
              </a:extLst>
            </p:cNvPr>
            <p:cNvSpPr/>
            <p:nvPr/>
          </p:nvSpPr>
          <p:spPr>
            <a:xfrm>
              <a:off x="378371" y="5071502"/>
              <a:ext cx="480095" cy="4234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1</a:t>
              </a:r>
              <a:endParaRPr lang="zh-TW" altLang="en-US" b="1" dirty="0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26E8D190-57B7-99B5-ABE1-40A2C36B1285}"/>
              </a:ext>
            </a:extLst>
          </p:cNvPr>
          <p:cNvGrpSpPr/>
          <p:nvPr/>
        </p:nvGrpSpPr>
        <p:grpSpPr>
          <a:xfrm>
            <a:off x="2022470" y="5584219"/>
            <a:ext cx="3623501" cy="476817"/>
            <a:chOff x="6005307" y="840128"/>
            <a:chExt cx="3776999" cy="47681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FCA8086-B8B8-71FF-4C41-C2E05F8DC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419" y="855169"/>
              <a:ext cx="32848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1">
                <a:lnSpc>
                  <a:spcPct val="90000"/>
                </a:lnSpc>
                <a:buClr>
                  <a:srgbClr val="000000"/>
                </a:buClr>
                <a:defRPr/>
              </a:pPr>
              <a:r>
                <a:rPr kumimoji="0" lang="zh-TW" altLang="en-US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標準手持量</a:t>
              </a:r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kumimoji="0" lang="zh-TW" altLang="en-US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在製品庫存</a:t>
              </a:r>
              <a:endParaRPr kumimoji="0" lang="en-US" altLang="zh-TW" sz="2000" b="1" i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DF09C05-5BB6-D6B1-36A9-65A47ECFCF21}"/>
                </a:ext>
              </a:extLst>
            </p:cNvPr>
            <p:cNvSpPr/>
            <p:nvPr/>
          </p:nvSpPr>
          <p:spPr>
            <a:xfrm>
              <a:off x="6005307" y="840128"/>
              <a:ext cx="492112" cy="4768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2</a:t>
              </a:r>
              <a:endParaRPr lang="zh-TW" altLang="en-US" b="1" dirty="0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563F2E4-6DF7-29C0-352E-2D98C5DA0D2B}"/>
              </a:ext>
            </a:extLst>
          </p:cNvPr>
          <p:cNvGrpSpPr/>
          <p:nvPr/>
        </p:nvGrpSpPr>
        <p:grpSpPr>
          <a:xfrm>
            <a:off x="9027920" y="2295854"/>
            <a:ext cx="2246364" cy="476817"/>
            <a:chOff x="6005307" y="840128"/>
            <a:chExt cx="3776999" cy="476817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BD572D1-3D51-EB57-309B-5D1280087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419" y="855169"/>
              <a:ext cx="32848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1">
                <a:lnSpc>
                  <a:spcPct val="90000"/>
                </a:lnSpc>
                <a:buClr>
                  <a:srgbClr val="000000"/>
                </a:buClr>
                <a:defRPr/>
              </a:pPr>
              <a:r>
                <a:rPr kumimoji="0" lang="zh-TW" altLang="en-US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節拍時間 </a:t>
              </a:r>
              <a:r>
                <a:rPr kumimoji="0" lang="en-US" altLang="zh-TW" sz="2000" b="1" i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TT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6DAB146-A20F-CC5D-9D02-79ABCA3D409D}"/>
                </a:ext>
              </a:extLst>
            </p:cNvPr>
            <p:cNvSpPr/>
            <p:nvPr/>
          </p:nvSpPr>
          <p:spPr>
            <a:xfrm>
              <a:off x="6005307" y="840128"/>
              <a:ext cx="492112" cy="4768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3</a:t>
              </a:r>
              <a:endParaRPr lang="zh-TW" altLang="en-US" b="1" dirty="0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00BF310-C5FE-4AD9-3913-737ADCDCE63A}"/>
              </a:ext>
            </a:extLst>
          </p:cNvPr>
          <p:cNvSpPr/>
          <p:nvPr/>
        </p:nvSpPr>
        <p:spPr>
          <a:xfrm>
            <a:off x="3081444" y="4960185"/>
            <a:ext cx="746277" cy="4655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F4A602E-BA41-C7B6-A700-1C43D2D9747C}"/>
              </a:ext>
            </a:extLst>
          </p:cNvPr>
          <p:cNvSpPr/>
          <p:nvPr/>
        </p:nvSpPr>
        <p:spPr>
          <a:xfrm>
            <a:off x="2331953" y="4932626"/>
            <a:ext cx="651132" cy="520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72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C2111-E3A5-6EA0-9DE5-1EAFDF1A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0AF6481-DD04-6A60-E04A-DD4A14514DBB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B0790637-9E63-E8E0-B718-5202A6717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418043B-8655-4839-BB61-55EB845006AD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2.4</a:t>
            </a:r>
            <a:r>
              <a:rPr lang="zh-TW" altLang="en-US" sz="2000" b="1" dirty="0">
                <a:latin typeface="+mj-ea"/>
                <a:ea typeface="+mj-ea"/>
              </a:rPr>
              <a:t> 作業流程程序分析</a:t>
            </a:r>
            <a:r>
              <a:rPr lang="en-US" altLang="zh-TW" sz="2000" b="1" dirty="0">
                <a:latin typeface="+mj-ea"/>
                <a:ea typeface="+mj-ea"/>
              </a:rPr>
              <a:t> (</a:t>
            </a:r>
            <a:r>
              <a:rPr lang="zh-TW" altLang="en-US" sz="2000" b="1" dirty="0">
                <a:latin typeface="+mj-ea"/>
                <a:ea typeface="+mj-ea"/>
              </a:rPr>
              <a:t>現況</a:t>
            </a:r>
            <a:r>
              <a:rPr lang="en-US" altLang="zh-TW" sz="2000" b="1" dirty="0">
                <a:latin typeface="+mj-ea"/>
                <a:ea typeface="+mj-ea"/>
              </a:rPr>
              <a:t>)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3C5C53-5C08-44E1-137A-14109DD7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273" y="1328202"/>
            <a:ext cx="2598403" cy="5529798"/>
          </a:xfrm>
          <a:prstGeom prst="rect">
            <a:avLst/>
          </a:prstGeom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A97A395A-C54F-FBA0-00BD-210B1C039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68458"/>
              </p:ext>
            </p:extLst>
          </p:nvPr>
        </p:nvGraphicFramePr>
        <p:xfrm>
          <a:off x="8171674" y="1308538"/>
          <a:ext cx="3077563" cy="5529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72062" imgH="11056637" progId="Excel.Sheet.8">
                  <p:embed/>
                </p:oleObj>
              </mc:Choice>
              <mc:Fallback>
                <p:oleObj name="Worksheet" r:id="rId4" imgW="5372062" imgH="11056637" progId="Excel.Sheet.8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73CBB6CB-DFCE-0A79-7573-FFFD424C2B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1674" y="1308538"/>
                        <a:ext cx="3077563" cy="55297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20769621-2196-81A3-30C7-4ED1545B8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17" y="1396182"/>
            <a:ext cx="4377909" cy="34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0441"/>
      </p:ext>
    </p:extLst>
  </p:cSld>
  <p:clrMapOvr>
    <a:masterClrMapping/>
  </p:clrMapOvr>
</p:sld>
</file>

<file path=ppt/theme/theme1.xml><?xml version="1.0" encoding="utf-8"?>
<a:theme xmlns:a="http://schemas.openxmlformats.org/drawingml/2006/main" name="2_內頁_簡報公版">
  <a:themeElements>
    <a:clrScheme name="自訂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C4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iwin字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公版(16比9)_ESG.pptx" id="{7FEA1C22-C16B-460C-AB13-837A3ECACCA2}" vid="{0943A2DA-4999-4C3F-AEB9-EAB9E9B3FED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1596</Words>
  <Application>Microsoft Office PowerPoint</Application>
  <PresentationFormat>寬螢幕</PresentationFormat>
  <Paragraphs>542</Paragraphs>
  <Slides>25</Slides>
  <Notes>21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Microsoft YaHei</vt:lpstr>
      <vt:lpstr>微軟正黑體</vt:lpstr>
      <vt:lpstr>新細明體</vt:lpstr>
      <vt:lpstr>Aptos</vt:lpstr>
      <vt:lpstr>Arial</vt:lpstr>
      <vt:lpstr>Arial Black</vt:lpstr>
      <vt:lpstr>Calibri</vt:lpstr>
      <vt:lpstr>Wingdings</vt:lpstr>
      <vt:lpstr>2_內頁_簡報公版</vt:lpstr>
      <vt:lpstr>Worksheet</vt:lpstr>
      <vt:lpstr>202X TPS生產改善活動報告 主題：</vt:lpstr>
      <vt:lpstr>AGENDA</vt:lpstr>
      <vt:lpstr>|D0成員介紹 </vt:lpstr>
      <vt:lpstr>|D1主題選定 </vt:lpstr>
      <vt:lpstr>|D2現況掌握與目標設定</vt:lpstr>
      <vt:lpstr>|D2現況掌握與目標設定</vt:lpstr>
      <vt:lpstr>|D2現況掌握與目標設定</vt:lpstr>
      <vt:lpstr>|D2現況掌握與目標設定</vt:lpstr>
      <vt:lpstr>|D2現況掌握與目標設定</vt:lpstr>
      <vt:lpstr>|D2現況掌握與目標設定</vt:lpstr>
      <vt:lpstr>|D3實施計畫與暫時措施 </vt:lpstr>
      <vt:lpstr>|D4要因分析</vt:lpstr>
      <vt:lpstr>|D4要因分析</vt:lpstr>
      <vt:lpstr>|D4要因分析-結論</vt:lpstr>
      <vt:lpstr>|D5對策實施</vt:lpstr>
      <vt:lpstr>|D5對策實施</vt:lpstr>
      <vt:lpstr>|D5對策實施</vt:lpstr>
      <vt:lpstr>|D6效果確認</vt:lpstr>
      <vt:lpstr>|D6效果確認</vt:lpstr>
      <vt:lpstr>|D6效果確認</vt:lpstr>
      <vt:lpstr>|D6效果確認</vt:lpstr>
      <vt:lpstr>|D7實施管制與標準化</vt:lpstr>
      <vt:lpstr>|D7實施管制與標準化</vt:lpstr>
      <vt:lpstr>|D7實施管制與標準化</vt:lpstr>
      <vt:lpstr>|D8持續改善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Cliff Wang</dc:creator>
  <cp:lastModifiedBy>Cliff Wang</cp:lastModifiedBy>
  <cp:revision>106</cp:revision>
  <dcterms:created xsi:type="dcterms:W3CDTF">2024-08-06T00:38:34Z</dcterms:created>
  <dcterms:modified xsi:type="dcterms:W3CDTF">2026-01-27T22:39:30Z</dcterms:modified>
</cp:coreProperties>
</file>